
<file path=[Content_Types].xml><?xml version="1.0" encoding="utf-8"?>
<Types xmlns="http://schemas.openxmlformats.org/package/2006/content-types">
  <Default Extension="xml" ContentType="application/xml"/>
  <Default Extension="wmf" ContentType="image/x-wmf"/>
  <Default Extension="jpeg" ContentType="image/jpeg"/>
  <Default Extension="jpg" ContentType="image/jpeg"/>
  <Default Extension="emf" ContentType="image/x-emf"/>
  <Default Extension="rels" ContentType="application/vnd.openxmlformats-package.relationships+xml"/>
  <Default Extension="vml" ContentType="application/vnd.openxmlformats-officedocument.vmlDrawing"/>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embeddings/oleObject1.bin" ContentType="application/vnd.openxmlformats-officedocument.oleObject"/>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embeddings/oleObject2.bin" ContentType="application/vnd.openxmlformats-officedocument.oleObject"/>
  <Override PartName="/ppt/embeddings/oleObject3.bin" ContentType="application/vnd.openxmlformats-officedocument.oleObject"/>
  <Override PartName="/ppt/embeddings/oleObject4.bin" ContentType="application/vnd.openxmlformats-officedocument.oleObject"/>
  <Override PartName="/ppt/embeddings/oleObject5.bin" ContentType="application/vnd.openxmlformats-officedocument.oleObject"/>
  <Override PartName="/ppt/notesSlides/notesSlide6.xml" ContentType="application/vnd.openxmlformats-officedocument.presentationml.notesSlide+xml"/>
  <Override PartName="/ppt/notesSlides/notesSlide7.xml" ContentType="application/vnd.openxmlformats-officedocument.presentationml.notesSlide+xml"/>
  <Override PartName="/ppt/embeddings/oleObject6.bin" ContentType="application/vnd.openxmlformats-officedocument.oleObject"/>
  <Override PartName="/ppt/embeddings/oleObject7.bin" ContentType="application/vnd.openxmlformats-officedocument.oleObject"/>
  <Override PartName="/ppt/embeddings/oleObject8.bin" ContentType="application/vnd.openxmlformats-officedocument.oleObject"/>
  <Override PartName="/ppt/notesSlides/notesSlide8.xml" ContentType="application/vnd.openxmlformats-officedocument.presentationml.notesSlide+xml"/>
  <Override PartName="/ppt/embeddings/oleObject9.bin" ContentType="application/vnd.openxmlformats-officedocument.oleObject"/>
  <Override PartName="/ppt/embeddings/oleObject10.bin" ContentType="application/vnd.openxmlformats-officedocument.oleObject"/>
  <Override PartName="/ppt/notesSlides/notesSlide9.xml" ContentType="application/vnd.openxmlformats-officedocument.presentationml.notesSlide+xml"/>
  <Override PartName="/ppt/embeddings/oleObject11.bin" ContentType="application/vnd.openxmlformats-officedocument.oleObject"/>
  <Override PartName="/ppt/notesSlides/notesSlide10.xml" ContentType="application/vnd.openxmlformats-officedocument.presentationml.notesSlide+xml"/>
  <Override PartName="/ppt/embeddings/oleObject12.bin" ContentType="application/vnd.openxmlformats-officedocument.oleObject"/>
  <Override PartName="/ppt/embeddings/oleObject13.bin" ContentType="application/vnd.openxmlformats-officedocument.oleObject"/>
  <Override PartName="/ppt/notesSlides/notesSlide11.xml" ContentType="application/vnd.openxmlformats-officedocument.presentationml.notesSlide+xml"/>
  <Override PartName="/ppt/embeddings/oleObject14.bin" ContentType="application/vnd.openxmlformats-officedocument.oleObject"/>
  <Override PartName="/ppt/notesSlides/notesSlide12.xml" ContentType="application/vnd.openxmlformats-officedocument.presentationml.notesSlide+xml"/>
  <Override PartName="/ppt/embeddings/oleObject15.bin" ContentType="application/vnd.openxmlformats-officedocument.oleObject"/>
  <Override PartName="/ppt/embeddings/oleObject16.bin" ContentType="application/vnd.openxmlformats-officedocument.oleObject"/>
  <Override PartName="/ppt/embeddings/oleObject17.bin" ContentType="application/vnd.openxmlformats-officedocument.oleObject"/>
  <Override PartName="/ppt/embeddings/oleObject18.bin" ContentType="application/vnd.openxmlformats-officedocument.oleObject"/>
  <Override PartName="/ppt/notesSlides/notesSlide13.xml" ContentType="application/vnd.openxmlformats-officedocument.presentationml.notesSlide+xml"/>
  <Override PartName="/ppt/embeddings/oleObject19.bin" ContentType="application/vnd.openxmlformats-officedocument.oleObject"/>
  <Override PartName="/ppt/embeddings/oleObject20.bin" ContentType="application/vnd.openxmlformats-officedocument.oleObject"/>
  <Override PartName="/ppt/embeddings/oleObject21.bin" ContentType="application/vnd.openxmlformats-officedocument.oleObject"/>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embeddings/oleObject22.bin" ContentType="application/vnd.openxmlformats-officedocument.oleObject"/>
  <Override PartName="/ppt/embeddings/oleObject23.bin" ContentType="application/vnd.openxmlformats-officedocument.oleObject"/>
  <Override PartName="/ppt/embeddings/oleObject24.bin" ContentType="application/vnd.openxmlformats-officedocument.oleObject"/>
  <Override PartName="/ppt/embeddings/oleObject25.bin" ContentType="application/vnd.openxmlformats-officedocument.oleObject"/>
  <Override PartName="/ppt/notesSlides/notesSlide18.xml" ContentType="application/vnd.openxmlformats-officedocument.presentationml.notesSlide+xml"/>
  <Override PartName="/ppt/embeddings/oleObject26.bin" ContentType="application/vnd.openxmlformats-officedocument.oleObject"/>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9" r:id="rId1"/>
  </p:sldMasterIdLst>
  <p:notesMasterIdLst>
    <p:notesMasterId r:id="rId57"/>
  </p:notesMasterIdLst>
  <p:sldIdLst>
    <p:sldId id="315" r:id="rId2"/>
    <p:sldId id="257" r:id="rId3"/>
    <p:sldId id="259" r:id="rId4"/>
    <p:sldId id="318" r:id="rId5"/>
    <p:sldId id="260" r:id="rId6"/>
    <p:sldId id="261" r:id="rId7"/>
    <p:sldId id="263" r:id="rId8"/>
    <p:sldId id="264" r:id="rId9"/>
    <p:sldId id="265" r:id="rId10"/>
    <p:sldId id="316" r:id="rId11"/>
    <p:sldId id="268" r:id="rId12"/>
    <p:sldId id="269" r:id="rId13"/>
    <p:sldId id="270" r:id="rId14"/>
    <p:sldId id="271" r:id="rId15"/>
    <p:sldId id="272" r:id="rId16"/>
    <p:sldId id="273" r:id="rId17"/>
    <p:sldId id="274" r:id="rId18"/>
    <p:sldId id="275" r:id="rId19"/>
    <p:sldId id="276" r:id="rId20"/>
    <p:sldId id="277" r:id="rId21"/>
    <p:sldId id="278" r:id="rId22"/>
    <p:sldId id="279" r:id="rId23"/>
    <p:sldId id="280" r:id="rId24"/>
    <p:sldId id="281" r:id="rId25"/>
    <p:sldId id="282" r:id="rId26"/>
    <p:sldId id="283" r:id="rId27"/>
    <p:sldId id="284" r:id="rId28"/>
    <p:sldId id="285" r:id="rId29"/>
    <p:sldId id="297" r:id="rId30"/>
    <p:sldId id="286" r:id="rId31"/>
    <p:sldId id="287" r:id="rId32"/>
    <p:sldId id="290" r:id="rId33"/>
    <p:sldId id="289" r:id="rId34"/>
    <p:sldId id="288" r:id="rId35"/>
    <p:sldId id="291" r:id="rId36"/>
    <p:sldId id="294" r:id="rId37"/>
    <p:sldId id="292" r:id="rId38"/>
    <p:sldId id="295" r:id="rId39"/>
    <p:sldId id="296" r:id="rId40"/>
    <p:sldId id="298" r:id="rId41"/>
    <p:sldId id="299" r:id="rId42"/>
    <p:sldId id="300" r:id="rId43"/>
    <p:sldId id="301" r:id="rId44"/>
    <p:sldId id="302" r:id="rId45"/>
    <p:sldId id="303" r:id="rId46"/>
    <p:sldId id="304" r:id="rId47"/>
    <p:sldId id="305" r:id="rId48"/>
    <p:sldId id="306" r:id="rId49"/>
    <p:sldId id="307" r:id="rId50"/>
    <p:sldId id="308" r:id="rId51"/>
    <p:sldId id="317" r:id="rId52"/>
    <p:sldId id="309" r:id="rId53"/>
    <p:sldId id="310" r:id="rId54"/>
    <p:sldId id="311" r:id="rId55"/>
    <p:sldId id="312" r:id="rId56"/>
  </p:sldIdLst>
  <p:sldSz cx="9144000" cy="6858000" type="screen4x3"/>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2789" autoAdjust="0"/>
  </p:normalViewPr>
  <p:slideViewPr>
    <p:cSldViewPr snapToGrid="0" snapToObjects="1">
      <p:cViewPr varScale="1">
        <p:scale>
          <a:sx n="74" d="100"/>
          <a:sy n="74" d="100"/>
        </p:scale>
        <p:origin x="-1496" y="-11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notesMaster" Target="notesMasters/notesMaster1.xml"/><Relationship Id="rId58" Type="http://schemas.openxmlformats.org/officeDocument/2006/relationships/printerSettings" Target="printerSettings/printerSettings1.bin"/><Relationship Id="rId59" Type="http://schemas.openxmlformats.org/officeDocument/2006/relationships/presProps" Target="presProp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viewProps" Target="viewProps.xml"/><Relationship Id="rId61" Type="http://schemas.openxmlformats.org/officeDocument/2006/relationships/theme" Target="theme/theme1.xml"/><Relationship Id="rId62"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40.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47.wmf"/><Relationship Id="rId2" Type="http://schemas.openxmlformats.org/officeDocument/2006/relationships/image" Target="../media/image48.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66.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68.emf"/><Relationship Id="rId2" Type="http://schemas.openxmlformats.org/officeDocument/2006/relationships/image" Target="../media/image69.emf"/><Relationship Id="rId3" Type="http://schemas.openxmlformats.org/officeDocument/2006/relationships/image" Target="../media/image70.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73.e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5.emf"/><Relationship Id="rId4" Type="http://schemas.openxmlformats.org/officeDocument/2006/relationships/image" Target="../media/image16.emf"/><Relationship Id="rId1" Type="http://schemas.openxmlformats.org/officeDocument/2006/relationships/image" Target="../media/image13.emf"/><Relationship Id="rId2" Type="http://schemas.openxmlformats.org/officeDocument/2006/relationships/image" Target="../media/image14.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9.emf"/><Relationship Id="rId2" Type="http://schemas.openxmlformats.org/officeDocument/2006/relationships/image" Target="../media/image20.emf"/><Relationship Id="rId3" Type="http://schemas.openxmlformats.org/officeDocument/2006/relationships/image" Target="../media/image2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4.emf"/><Relationship Id="rId2" Type="http://schemas.openxmlformats.org/officeDocument/2006/relationships/image" Target="../media/image25.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7.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9.emf"/><Relationship Id="rId2" Type="http://schemas.openxmlformats.org/officeDocument/2006/relationships/image" Target="../media/image30.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32.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34.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36.emf"/><Relationship Id="rId2" Type="http://schemas.openxmlformats.org/officeDocument/2006/relationships/image" Target="../media/image37.emf"/><Relationship Id="rId3" Type="http://schemas.openxmlformats.org/officeDocument/2006/relationships/image" Target="../media/image38.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5138"/>
          </a:xfrm>
          <a:prstGeom prst="rect">
            <a:avLst/>
          </a:prstGeom>
        </p:spPr>
        <p:txBody>
          <a:bodyPr vert="horz" lIns="91440" tIns="45720" rIns="91440" bIns="45720" rtlCol="0"/>
          <a:lstStyle>
            <a:lvl1pPr algn="r">
              <a:defRPr sz="1200"/>
            </a:lvl1pPr>
          </a:lstStyle>
          <a:p>
            <a:fld id="{4528249A-EDE6-9A40-AD48-B48CF1CF6563}" type="datetimeFigureOut">
              <a:rPr lang="en-US" smtClean="0"/>
              <a:t>11/12/16</a:t>
            </a:fld>
            <a:endParaRPr lang="en-US"/>
          </a:p>
        </p:txBody>
      </p:sp>
      <p:sp>
        <p:nvSpPr>
          <p:cNvPr id="4" name="Slide Image Placeholder 3"/>
          <p:cNvSpPr>
            <a:spLocks noGrp="1" noRot="1" noChangeAspect="1"/>
          </p:cNvSpPr>
          <p:nvPr>
            <p:ph type="sldImg" idx="2"/>
          </p:nvPr>
        </p:nvSpPr>
        <p:spPr>
          <a:xfrm>
            <a:off x="1181100" y="696913"/>
            <a:ext cx="4648200" cy="34861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16425"/>
            <a:ext cx="5607050" cy="4183063"/>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5138"/>
          </a:xfrm>
          <a:prstGeom prst="rect">
            <a:avLst/>
          </a:prstGeom>
        </p:spPr>
        <p:txBody>
          <a:bodyPr vert="horz" lIns="91440" tIns="45720" rIns="91440" bIns="45720" rtlCol="0" anchor="b"/>
          <a:lstStyle>
            <a:lvl1pPr algn="r">
              <a:defRPr sz="1200"/>
            </a:lvl1pPr>
          </a:lstStyle>
          <a:p>
            <a:fld id="{01076859-2DFE-F144-B26F-6FE911E490DF}" type="slidenum">
              <a:rPr lang="en-US" smtClean="0"/>
              <a:t>‹#›</a:t>
            </a:fld>
            <a:endParaRPr lang="en-US"/>
          </a:p>
        </p:txBody>
      </p:sp>
    </p:spTree>
    <p:extLst>
      <p:ext uri="{BB962C8B-B14F-4D97-AF65-F5344CB8AC3E}">
        <p14:creationId xmlns:p14="http://schemas.microsoft.com/office/powerpoint/2010/main" val="3248959350"/>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Some notes</a:t>
            </a:r>
          </a:p>
          <a:p>
            <a:endParaRPr lang="en-US" dirty="0"/>
          </a:p>
        </p:txBody>
      </p:sp>
      <p:sp>
        <p:nvSpPr>
          <p:cNvPr id="4" name="Slide Number Placeholder 3"/>
          <p:cNvSpPr>
            <a:spLocks noGrp="1"/>
          </p:cNvSpPr>
          <p:nvPr>
            <p:ph type="sldNum" sz="quarter" idx="10"/>
          </p:nvPr>
        </p:nvSpPr>
        <p:spPr/>
        <p:txBody>
          <a:bodyPr/>
          <a:lstStyle/>
          <a:p>
            <a:fld id="{01076859-2DFE-F144-B26F-6FE911E490DF}" type="slidenum">
              <a:rPr lang="en-US" smtClean="0"/>
              <a:t>3</a:t>
            </a:fld>
            <a:endParaRPr lang="en-US"/>
          </a:p>
        </p:txBody>
      </p:sp>
    </p:spTree>
    <p:extLst>
      <p:ext uri="{BB962C8B-B14F-4D97-AF65-F5344CB8AC3E}">
        <p14:creationId xmlns:p14="http://schemas.microsoft.com/office/powerpoint/2010/main" val="13883357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K: nuclear</a:t>
            </a:r>
            <a:r>
              <a:rPr lang="en-US" baseline="0" dirty="0" smtClean="0"/>
              <a:t> spin of the noble gas nucleus</a:t>
            </a:r>
          </a:p>
          <a:p>
            <a:r>
              <a:rPr lang="en-US" baseline="0" dirty="0" smtClean="0"/>
              <a:t>S: electron spin of the alkali metal</a:t>
            </a:r>
          </a:p>
          <a:p>
            <a:r>
              <a:rPr lang="en-US" sz="1200" b="0" i="0" u="none" strike="noStrike" kern="1200" baseline="0" dirty="0" smtClean="0">
                <a:solidFill>
                  <a:schemeClr val="tx1"/>
                </a:solidFill>
                <a:latin typeface="+mn-lt"/>
                <a:ea typeface="+mn-ea"/>
                <a:cs typeface="+mn-cs"/>
              </a:rPr>
              <a:t>The value of 0 can be thought of as an enhancement due to attraction of the alkali electron wave function to the 3He nucleus</a:t>
            </a:r>
            <a:endParaRPr lang="en-US" dirty="0"/>
          </a:p>
        </p:txBody>
      </p:sp>
      <p:sp>
        <p:nvSpPr>
          <p:cNvPr id="4" name="Slide Number Placeholder 3"/>
          <p:cNvSpPr>
            <a:spLocks noGrp="1"/>
          </p:cNvSpPr>
          <p:nvPr>
            <p:ph type="sldNum" sz="quarter" idx="10"/>
          </p:nvPr>
        </p:nvSpPr>
        <p:spPr/>
        <p:txBody>
          <a:bodyPr/>
          <a:lstStyle/>
          <a:p>
            <a:fld id="{01076859-2DFE-F144-B26F-6FE911E490DF}" type="slidenum">
              <a:rPr lang="en-US" smtClean="0"/>
              <a:t>14</a:t>
            </a:fld>
            <a:endParaRPr lang="en-US"/>
          </a:p>
        </p:txBody>
      </p:sp>
    </p:spTree>
    <p:extLst>
      <p:ext uri="{BB962C8B-B14F-4D97-AF65-F5344CB8AC3E}">
        <p14:creationId xmlns:p14="http://schemas.microsoft.com/office/powerpoint/2010/main" val="20950382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3 parameter fit is done with equation</a:t>
            </a:r>
            <a:r>
              <a:rPr lang="en-US" baseline="0" dirty="0" smtClean="0"/>
              <a:t> for </a:t>
            </a:r>
            <a:r>
              <a:rPr lang="en-US" dirty="0" smtClean="0"/>
              <a:t>single-chambered target cell</a:t>
            </a:r>
          </a:p>
          <a:p>
            <a:r>
              <a:rPr lang="en-US" dirty="0" smtClean="0"/>
              <a:t>Y axis</a:t>
            </a:r>
            <a:r>
              <a:rPr lang="en-US" baseline="0" dirty="0" smtClean="0"/>
              <a:t> is polarization because the AFP signals have been calibrated with EPR</a:t>
            </a:r>
            <a:endParaRPr lang="en-US" dirty="0"/>
          </a:p>
        </p:txBody>
      </p:sp>
      <p:sp>
        <p:nvSpPr>
          <p:cNvPr id="4" name="Slide Number Placeholder 3"/>
          <p:cNvSpPr>
            <a:spLocks noGrp="1"/>
          </p:cNvSpPr>
          <p:nvPr>
            <p:ph type="sldNum" sz="quarter" idx="10"/>
          </p:nvPr>
        </p:nvSpPr>
        <p:spPr/>
        <p:txBody>
          <a:bodyPr/>
          <a:lstStyle/>
          <a:p>
            <a:fld id="{01076859-2DFE-F144-B26F-6FE911E490DF}" type="slidenum">
              <a:rPr lang="en-US" smtClean="0"/>
              <a:t>15</a:t>
            </a:fld>
            <a:endParaRPr lang="en-US"/>
          </a:p>
        </p:txBody>
      </p:sp>
    </p:spTree>
    <p:extLst>
      <p:ext uri="{BB962C8B-B14F-4D97-AF65-F5344CB8AC3E}">
        <p14:creationId xmlns:p14="http://schemas.microsoft.com/office/powerpoint/2010/main" val="1788087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 axis is raw</a:t>
            </a:r>
            <a:r>
              <a:rPr lang="en-US" baseline="0" dirty="0" smtClean="0"/>
              <a:t> amplitudes from AFP measurements.</a:t>
            </a:r>
            <a:endParaRPr lang="en-US" dirty="0"/>
          </a:p>
        </p:txBody>
      </p:sp>
      <p:sp>
        <p:nvSpPr>
          <p:cNvPr id="4" name="Slide Number Placeholder 3"/>
          <p:cNvSpPr>
            <a:spLocks noGrp="1"/>
          </p:cNvSpPr>
          <p:nvPr>
            <p:ph type="sldNum" sz="quarter" idx="10"/>
          </p:nvPr>
        </p:nvSpPr>
        <p:spPr/>
        <p:txBody>
          <a:bodyPr/>
          <a:lstStyle/>
          <a:p>
            <a:fld id="{01076859-2DFE-F144-B26F-6FE911E490DF}" type="slidenum">
              <a:rPr lang="en-US" smtClean="0"/>
              <a:t>16</a:t>
            </a:fld>
            <a:endParaRPr lang="en-US"/>
          </a:p>
        </p:txBody>
      </p:sp>
    </p:spTree>
    <p:extLst>
      <p:ext uri="{BB962C8B-B14F-4D97-AF65-F5344CB8AC3E}">
        <p14:creationId xmlns:p14="http://schemas.microsoft.com/office/powerpoint/2010/main" val="42782542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The numbers above the cell names are the oven set temperatures at which the measurements were made.</a:t>
            </a:r>
          </a:p>
          <a:p>
            <a:r>
              <a:rPr lang="en-US" sz="1200" b="0" i="0" u="none" strike="noStrike" kern="1200" baseline="0" dirty="0" smtClean="0">
                <a:solidFill>
                  <a:schemeClr val="tx1"/>
                </a:solidFill>
                <a:latin typeface="+mn-lt"/>
                <a:ea typeface="+mn-ea"/>
                <a:cs typeface="+mn-cs"/>
              </a:rPr>
              <a:t>Open diamonds are results calculated with </a:t>
            </a:r>
            <a:r>
              <a:rPr lang="en-US" sz="1200" b="0" i="0" u="none" strike="noStrike" kern="1200" baseline="0" dirty="0" err="1" smtClean="0">
                <a:solidFill>
                  <a:schemeClr val="tx1"/>
                </a:solidFill>
                <a:latin typeface="+mn-lt"/>
                <a:ea typeface="+mn-ea"/>
                <a:cs typeface="+mn-cs"/>
              </a:rPr>
              <a:t>kseK</a:t>
            </a:r>
            <a:r>
              <a:rPr lang="en-US" sz="1200" b="0" i="0" u="none" strike="noStrike" kern="1200" baseline="0" dirty="0" smtClean="0">
                <a:solidFill>
                  <a:schemeClr val="tx1"/>
                </a:solidFill>
                <a:latin typeface="+mn-lt"/>
                <a:ea typeface="+mn-ea"/>
                <a:cs typeface="+mn-cs"/>
              </a:rPr>
              <a:t> reported by Babcock. Solid diamonds are our own results.</a:t>
            </a:r>
          </a:p>
        </p:txBody>
      </p:sp>
      <p:sp>
        <p:nvSpPr>
          <p:cNvPr id="4" name="Slide Number Placeholder 3"/>
          <p:cNvSpPr>
            <a:spLocks noGrp="1"/>
          </p:cNvSpPr>
          <p:nvPr>
            <p:ph type="sldNum" sz="quarter" idx="10"/>
          </p:nvPr>
        </p:nvSpPr>
        <p:spPr/>
        <p:txBody>
          <a:bodyPr/>
          <a:lstStyle/>
          <a:p>
            <a:fld id="{01076859-2DFE-F144-B26F-6FE911E490DF}" type="slidenum">
              <a:rPr lang="en-US" smtClean="0"/>
              <a:t>18</a:t>
            </a:fld>
            <a:endParaRPr lang="en-US"/>
          </a:p>
        </p:txBody>
      </p:sp>
    </p:spTree>
    <p:extLst>
      <p:ext uri="{BB962C8B-B14F-4D97-AF65-F5344CB8AC3E}">
        <p14:creationId xmlns:p14="http://schemas.microsoft.com/office/powerpoint/2010/main" val="28386958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Next let’s about</a:t>
            </a:r>
            <a:r>
              <a:rPr lang="en-US" baseline="0" dirty="0" smtClean="0"/>
              <a:t> our studies on cells with metal parts. First I will talk about our motivation.</a:t>
            </a:r>
            <a:endParaRPr lang="en-US" dirty="0" smtClean="0"/>
          </a:p>
          <a:p>
            <a:r>
              <a:rPr lang="en-US" dirty="0" smtClean="0"/>
              <a:t>Mainz</a:t>
            </a:r>
            <a:r>
              <a:rPr lang="en-US" baseline="0" dirty="0" smtClean="0"/>
              <a:t> </a:t>
            </a:r>
            <a:r>
              <a:rPr lang="en-US" baseline="0" dirty="0" smtClean="0"/>
              <a:t>used </a:t>
            </a:r>
            <a:r>
              <a:rPr lang="en-US" baseline="0" dirty="0" err="1" smtClean="0"/>
              <a:t>metastability</a:t>
            </a:r>
            <a:r>
              <a:rPr lang="en-US" baseline="0" dirty="0" smtClean="0"/>
              <a:t>-exchange polarized </a:t>
            </a:r>
            <a:r>
              <a:rPr lang="en-US" baseline="30000" dirty="0" smtClean="0"/>
              <a:t>3</a:t>
            </a:r>
            <a:r>
              <a:rPr lang="en-US" baseline="0" dirty="0" smtClean="0"/>
              <a:t>He</a:t>
            </a:r>
            <a:endParaRPr lang="en-US" dirty="0"/>
          </a:p>
        </p:txBody>
      </p:sp>
      <p:sp>
        <p:nvSpPr>
          <p:cNvPr id="4" name="Slide Number Placeholder 3"/>
          <p:cNvSpPr>
            <a:spLocks noGrp="1"/>
          </p:cNvSpPr>
          <p:nvPr>
            <p:ph type="sldNum" sz="quarter" idx="10"/>
          </p:nvPr>
        </p:nvSpPr>
        <p:spPr/>
        <p:txBody>
          <a:bodyPr/>
          <a:lstStyle/>
          <a:p>
            <a:fld id="{01076859-2DFE-F144-B26F-6FE911E490DF}" type="slidenum">
              <a:rPr lang="en-US" smtClean="0"/>
              <a:t>24</a:t>
            </a:fld>
            <a:endParaRPr lang="en-US"/>
          </a:p>
        </p:txBody>
      </p:sp>
    </p:spTree>
    <p:extLst>
      <p:ext uri="{BB962C8B-B14F-4D97-AF65-F5344CB8AC3E}">
        <p14:creationId xmlns:p14="http://schemas.microsoft.com/office/powerpoint/2010/main" val="8682535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may notice the difference on transfer tubes compared to the target cell drawing I showed at the beginning.</a:t>
            </a:r>
            <a:endParaRPr lang="en-US" dirty="0"/>
          </a:p>
        </p:txBody>
      </p:sp>
      <p:sp>
        <p:nvSpPr>
          <p:cNvPr id="4" name="Slide Number Placeholder 3"/>
          <p:cNvSpPr>
            <a:spLocks noGrp="1"/>
          </p:cNvSpPr>
          <p:nvPr>
            <p:ph type="sldNum" sz="quarter" idx="10"/>
          </p:nvPr>
        </p:nvSpPr>
        <p:spPr/>
        <p:txBody>
          <a:bodyPr/>
          <a:lstStyle/>
          <a:p>
            <a:fld id="{01076859-2DFE-F144-B26F-6FE911E490DF}" type="slidenum">
              <a:rPr lang="en-US" smtClean="0"/>
              <a:t>26</a:t>
            </a:fld>
            <a:endParaRPr lang="en-US"/>
          </a:p>
        </p:txBody>
      </p:sp>
    </p:spTree>
    <p:extLst>
      <p:ext uri="{BB962C8B-B14F-4D97-AF65-F5344CB8AC3E}">
        <p14:creationId xmlns:p14="http://schemas.microsoft.com/office/powerpoint/2010/main" val="14715608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5”x1”</a:t>
            </a:r>
            <a:endParaRPr lang="en-US" dirty="0"/>
          </a:p>
        </p:txBody>
      </p:sp>
      <p:sp>
        <p:nvSpPr>
          <p:cNvPr id="4" name="Slide Number Placeholder 3"/>
          <p:cNvSpPr>
            <a:spLocks noGrp="1"/>
          </p:cNvSpPr>
          <p:nvPr>
            <p:ph type="sldNum" sz="quarter" idx="10"/>
          </p:nvPr>
        </p:nvSpPr>
        <p:spPr/>
        <p:txBody>
          <a:bodyPr/>
          <a:lstStyle/>
          <a:p>
            <a:fld id="{01076859-2DFE-F144-B26F-6FE911E490DF}" type="slidenum">
              <a:rPr lang="en-US" smtClean="0"/>
              <a:t>27</a:t>
            </a:fld>
            <a:endParaRPr lang="en-US"/>
          </a:p>
        </p:txBody>
      </p:sp>
    </p:spTree>
    <p:extLst>
      <p:ext uri="{BB962C8B-B14F-4D97-AF65-F5344CB8AC3E}">
        <p14:creationId xmlns:p14="http://schemas.microsoft.com/office/powerpoint/2010/main" val="2186131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076859-2DFE-F144-B26F-6FE911E490DF}" type="slidenum">
              <a:rPr lang="en-US" smtClean="0"/>
              <a:t>31</a:t>
            </a:fld>
            <a:endParaRPr lang="en-US"/>
          </a:p>
        </p:txBody>
      </p:sp>
    </p:spTree>
    <p:extLst>
      <p:ext uri="{BB962C8B-B14F-4D97-AF65-F5344CB8AC3E}">
        <p14:creationId xmlns:p14="http://schemas.microsoft.com/office/powerpoint/2010/main" val="27383980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metal</a:t>
            </a:r>
            <a:r>
              <a:rPr lang="en-US" baseline="0" dirty="0" smtClean="0"/>
              <a:t> cell studies, we focused on </a:t>
            </a:r>
            <a:r>
              <a:rPr lang="en-US" baseline="0" dirty="0" err="1" smtClean="0"/>
              <a:t>spindowns</a:t>
            </a:r>
            <a:r>
              <a:rPr lang="en-US" baseline="0" dirty="0" smtClean="0"/>
              <a:t> for the most part as the spin relaxation rate was the most important characteristic. Thus it was important for us to extract the real time life of the cells without losses due to PNMR measurements.</a:t>
            </a:r>
            <a:endParaRPr lang="en-US" dirty="0"/>
          </a:p>
        </p:txBody>
      </p:sp>
      <p:sp>
        <p:nvSpPr>
          <p:cNvPr id="4" name="Slide Number Placeholder 3"/>
          <p:cNvSpPr>
            <a:spLocks noGrp="1"/>
          </p:cNvSpPr>
          <p:nvPr>
            <p:ph type="sldNum" sz="quarter" idx="10"/>
          </p:nvPr>
        </p:nvSpPr>
        <p:spPr/>
        <p:txBody>
          <a:bodyPr/>
          <a:lstStyle/>
          <a:p>
            <a:fld id="{01076859-2DFE-F144-B26F-6FE911E490DF}" type="slidenum">
              <a:rPr lang="en-US" smtClean="0"/>
              <a:t>34</a:t>
            </a:fld>
            <a:endParaRPr lang="en-US"/>
          </a:p>
        </p:txBody>
      </p:sp>
    </p:spTree>
    <p:extLst>
      <p:ext uri="{BB962C8B-B14F-4D97-AF65-F5344CB8AC3E}">
        <p14:creationId xmlns:p14="http://schemas.microsoft.com/office/powerpoint/2010/main" val="18686268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Having talked about the experimental setup and techniques,</a:t>
            </a:r>
            <a:r>
              <a:rPr lang="en-US" baseline="0" dirty="0" smtClean="0"/>
              <a:t> I will move on the to the results.</a:t>
            </a:r>
            <a:endParaRPr lang="en-US" dirty="0"/>
          </a:p>
        </p:txBody>
      </p:sp>
      <p:sp>
        <p:nvSpPr>
          <p:cNvPr id="4" name="Slide Number Placeholder 3"/>
          <p:cNvSpPr>
            <a:spLocks noGrp="1"/>
          </p:cNvSpPr>
          <p:nvPr>
            <p:ph type="sldNum" sz="quarter" idx="10"/>
          </p:nvPr>
        </p:nvSpPr>
        <p:spPr/>
        <p:txBody>
          <a:bodyPr/>
          <a:lstStyle/>
          <a:p>
            <a:fld id="{01076859-2DFE-F144-B26F-6FE911E490DF}" type="slidenum">
              <a:rPr lang="en-US" smtClean="0"/>
              <a:t>36</a:t>
            </a:fld>
            <a:endParaRPr lang="en-US"/>
          </a:p>
        </p:txBody>
      </p:sp>
    </p:spTree>
    <p:extLst>
      <p:ext uri="{BB962C8B-B14F-4D97-AF65-F5344CB8AC3E}">
        <p14:creationId xmlns:p14="http://schemas.microsoft.com/office/powerpoint/2010/main" val="37564992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Why High </a:t>
            </a:r>
            <a:r>
              <a:rPr lang="en-US" dirty="0" err="1" smtClean="0"/>
              <a:t>PHe</a:t>
            </a:r>
            <a:r>
              <a:rPr lang="en-US" baseline="0" dirty="0" smtClean="0"/>
              <a:t> is important?</a:t>
            </a:r>
            <a:endParaRPr lang="en-US" dirty="0" smtClean="0"/>
          </a:p>
          <a:p>
            <a:r>
              <a:rPr lang="en-US" dirty="0" smtClean="0"/>
              <a:t>Double</a:t>
            </a:r>
            <a:r>
              <a:rPr lang="en-US" dirty="0" smtClean="0"/>
              <a:t>-spin:</a:t>
            </a:r>
            <a:r>
              <a:rPr lang="en-US" baseline="0" dirty="0" smtClean="0"/>
              <a:t> polarized electrons are scattered </a:t>
            </a:r>
            <a:r>
              <a:rPr lang="en-US" baseline="0" dirty="0" smtClean="0"/>
              <a:t>off of </a:t>
            </a:r>
            <a:r>
              <a:rPr lang="en-US" baseline="0" dirty="0" smtClean="0"/>
              <a:t>polarized 3He atoms</a:t>
            </a:r>
          </a:p>
          <a:p>
            <a:r>
              <a:rPr lang="en-US" baseline="0" dirty="0" smtClean="0"/>
              <a:t>N: the number of detected events</a:t>
            </a:r>
          </a:p>
          <a:p>
            <a:r>
              <a:rPr lang="en-US" baseline="0" dirty="0" err="1" smtClean="0"/>
              <a:t>I</a:t>
            </a:r>
            <a:r>
              <a:rPr lang="en-US" baseline="-25000" dirty="0" err="1" smtClean="0"/>
              <a:t>beam</a:t>
            </a:r>
            <a:r>
              <a:rPr lang="en-US" baseline="0" dirty="0" smtClean="0"/>
              <a:t>: electron beam current</a:t>
            </a:r>
          </a:p>
          <a:p>
            <a:r>
              <a:rPr lang="en-US" baseline="0" dirty="0" smtClean="0"/>
              <a:t>e: the charge of the electron</a:t>
            </a:r>
          </a:p>
          <a:p>
            <a:r>
              <a:rPr lang="en-US" baseline="0" dirty="0" smtClean="0"/>
              <a:t>[He]: He density</a:t>
            </a:r>
          </a:p>
          <a:p>
            <a:r>
              <a:rPr lang="en-US" baseline="0" dirty="0" smtClean="0"/>
              <a:t>l: length of the target chamber</a:t>
            </a:r>
            <a:endParaRPr lang="en-US" baseline="0" dirty="0"/>
          </a:p>
        </p:txBody>
      </p:sp>
      <p:sp>
        <p:nvSpPr>
          <p:cNvPr id="4" name="Slide Number Placeholder 3"/>
          <p:cNvSpPr>
            <a:spLocks noGrp="1"/>
          </p:cNvSpPr>
          <p:nvPr>
            <p:ph type="sldNum" sz="quarter" idx="10"/>
          </p:nvPr>
        </p:nvSpPr>
        <p:spPr/>
        <p:txBody>
          <a:bodyPr/>
          <a:lstStyle/>
          <a:p>
            <a:fld id="{01076859-2DFE-F144-B26F-6FE911E490DF}" type="slidenum">
              <a:rPr lang="en-US" smtClean="0"/>
              <a:t>5</a:t>
            </a:fld>
            <a:endParaRPr lang="en-US"/>
          </a:p>
        </p:txBody>
      </p:sp>
    </p:spTree>
    <p:extLst>
      <p:ext uri="{BB962C8B-B14F-4D97-AF65-F5344CB8AC3E}">
        <p14:creationId xmlns:p14="http://schemas.microsoft.com/office/powerpoint/2010/main" val="181884654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Explain what I mean by vertical metal cells</a:t>
            </a:r>
            <a:endParaRPr lang="en-US" dirty="0"/>
          </a:p>
        </p:txBody>
      </p:sp>
      <p:sp>
        <p:nvSpPr>
          <p:cNvPr id="4" name="Slide Number Placeholder 3"/>
          <p:cNvSpPr>
            <a:spLocks noGrp="1"/>
          </p:cNvSpPr>
          <p:nvPr>
            <p:ph type="sldNum" sz="quarter" idx="10"/>
          </p:nvPr>
        </p:nvSpPr>
        <p:spPr/>
        <p:txBody>
          <a:bodyPr/>
          <a:lstStyle/>
          <a:p>
            <a:fld id="{01076859-2DFE-F144-B26F-6FE911E490DF}" type="slidenum">
              <a:rPr lang="en-US" smtClean="0"/>
              <a:t>38</a:t>
            </a:fld>
            <a:endParaRPr lang="en-US"/>
          </a:p>
        </p:txBody>
      </p:sp>
    </p:spTree>
    <p:extLst>
      <p:ext uri="{BB962C8B-B14F-4D97-AF65-F5344CB8AC3E}">
        <p14:creationId xmlns:p14="http://schemas.microsoft.com/office/powerpoint/2010/main" val="308575800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Because </a:t>
            </a:r>
            <a:r>
              <a:rPr lang="en-US" dirty="0" err="1" smtClean="0"/>
              <a:t>Goldfinger</a:t>
            </a:r>
            <a:r>
              <a:rPr lang="en-US" dirty="0" smtClean="0"/>
              <a:t> had</a:t>
            </a:r>
            <a:r>
              <a:rPr lang="en-US" baseline="0" dirty="0" smtClean="0"/>
              <a:t> a leak during the filling process, we decided to test with the same design.</a:t>
            </a:r>
            <a:endParaRPr lang="en-US" dirty="0"/>
          </a:p>
        </p:txBody>
      </p:sp>
      <p:sp>
        <p:nvSpPr>
          <p:cNvPr id="4" name="Slide Number Placeholder 3"/>
          <p:cNvSpPr>
            <a:spLocks noGrp="1"/>
          </p:cNvSpPr>
          <p:nvPr>
            <p:ph type="sldNum" sz="quarter" idx="10"/>
          </p:nvPr>
        </p:nvSpPr>
        <p:spPr/>
        <p:txBody>
          <a:bodyPr/>
          <a:lstStyle/>
          <a:p>
            <a:fld id="{01076859-2DFE-F144-B26F-6FE911E490DF}" type="slidenum">
              <a:rPr lang="en-US" smtClean="0"/>
              <a:t>39</a:t>
            </a:fld>
            <a:endParaRPr lang="en-US"/>
          </a:p>
        </p:txBody>
      </p:sp>
    </p:spTree>
    <p:extLst>
      <p:ext uri="{BB962C8B-B14F-4D97-AF65-F5344CB8AC3E}">
        <p14:creationId xmlns:p14="http://schemas.microsoft.com/office/powerpoint/2010/main" val="872282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However, we were not able to lift the cell</a:t>
            </a:r>
            <a:r>
              <a:rPr lang="en-US" baseline="0" dirty="0" smtClean="0"/>
              <a:t> further more because of the spatial constraint.</a:t>
            </a:r>
            <a:endParaRPr lang="en-US" dirty="0"/>
          </a:p>
        </p:txBody>
      </p:sp>
      <p:sp>
        <p:nvSpPr>
          <p:cNvPr id="4" name="Slide Number Placeholder 3"/>
          <p:cNvSpPr>
            <a:spLocks noGrp="1"/>
          </p:cNvSpPr>
          <p:nvPr>
            <p:ph type="sldNum" sz="quarter" idx="10"/>
          </p:nvPr>
        </p:nvSpPr>
        <p:spPr/>
        <p:txBody>
          <a:bodyPr/>
          <a:lstStyle/>
          <a:p>
            <a:fld id="{01076859-2DFE-F144-B26F-6FE911E490DF}" type="slidenum">
              <a:rPr lang="en-US" smtClean="0"/>
              <a:t>40</a:t>
            </a:fld>
            <a:endParaRPr lang="en-US"/>
          </a:p>
        </p:txBody>
      </p:sp>
    </p:spTree>
    <p:extLst>
      <p:ext uri="{BB962C8B-B14F-4D97-AF65-F5344CB8AC3E}">
        <p14:creationId xmlns:p14="http://schemas.microsoft.com/office/powerpoint/2010/main" val="93815436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Since </a:t>
            </a:r>
            <a:r>
              <a:rPr lang="en-US" sz="1200" b="0" i="0" u="none" strike="noStrike" kern="1200" baseline="0" dirty="0" err="1" smtClean="0">
                <a:solidFill>
                  <a:schemeClr val="tx1"/>
                </a:solidFill>
                <a:latin typeface="+mn-lt"/>
                <a:ea typeface="+mn-ea"/>
                <a:cs typeface="+mn-cs"/>
              </a:rPr>
              <a:t>Pyrah</a:t>
            </a:r>
            <a:r>
              <a:rPr lang="en-US" sz="1200" b="0" i="0" u="none" strike="noStrike" kern="1200" baseline="0" dirty="0" smtClean="0">
                <a:solidFill>
                  <a:schemeClr val="tx1"/>
                </a:solidFill>
                <a:latin typeface="+mn-lt"/>
                <a:ea typeface="+mn-ea"/>
                <a:cs typeface="+mn-cs"/>
              </a:rPr>
              <a:t> had the same dimensions as </a:t>
            </a:r>
            <a:r>
              <a:rPr lang="en-US" sz="1200" b="0" i="0" u="none" strike="noStrike" kern="1200" baseline="0" dirty="0" err="1" smtClean="0">
                <a:solidFill>
                  <a:schemeClr val="tx1"/>
                </a:solidFill>
                <a:latin typeface="+mn-lt"/>
                <a:ea typeface="+mn-ea"/>
                <a:cs typeface="+mn-cs"/>
              </a:rPr>
              <a:t>Goldrush</a:t>
            </a:r>
            <a:r>
              <a:rPr lang="en-US" sz="1200" b="0" i="0" u="none" strike="noStrike" kern="1200" baseline="0" dirty="0" smtClean="0">
                <a:solidFill>
                  <a:schemeClr val="tx1"/>
                </a:solidFill>
                <a:latin typeface="+mn-lt"/>
                <a:ea typeface="+mn-ea"/>
                <a:cs typeface="+mn-cs"/>
              </a:rPr>
              <a:t>, a direct comparison suggested the additional relaxation rate due to the metal tube was around 1=25 hr.</a:t>
            </a:r>
            <a:endParaRPr lang="en-US" dirty="0"/>
          </a:p>
        </p:txBody>
      </p:sp>
      <p:sp>
        <p:nvSpPr>
          <p:cNvPr id="4" name="Slide Number Placeholder 3"/>
          <p:cNvSpPr>
            <a:spLocks noGrp="1"/>
          </p:cNvSpPr>
          <p:nvPr>
            <p:ph type="sldNum" sz="quarter" idx="10"/>
          </p:nvPr>
        </p:nvSpPr>
        <p:spPr/>
        <p:txBody>
          <a:bodyPr/>
          <a:lstStyle/>
          <a:p>
            <a:fld id="{01076859-2DFE-F144-B26F-6FE911E490DF}" type="slidenum">
              <a:rPr lang="en-US" smtClean="0"/>
              <a:t>41</a:t>
            </a:fld>
            <a:endParaRPr lang="en-US"/>
          </a:p>
        </p:txBody>
      </p:sp>
    </p:spTree>
    <p:extLst>
      <p:ext uri="{BB962C8B-B14F-4D97-AF65-F5344CB8AC3E}">
        <p14:creationId xmlns:p14="http://schemas.microsoft.com/office/powerpoint/2010/main" val="128592071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076859-2DFE-F144-B26F-6FE911E490DF}" type="slidenum">
              <a:rPr lang="en-US" smtClean="0"/>
              <a:t>42</a:t>
            </a:fld>
            <a:endParaRPr lang="en-US"/>
          </a:p>
        </p:txBody>
      </p:sp>
    </p:spTree>
    <p:extLst>
      <p:ext uri="{BB962C8B-B14F-4D97-AF65-F5344CB8AC3E}">
        <p14:creationId xmlns:p14="http://schemas.microsoft.com/office/powerpoint/2010/main" val="117334325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Briefly</a:t>
            </a:r>
            <a:r>
              <a:rPr lang="en-US" baseline="0" dirty="0" smtClean="0"/>
              <a:t> introduce cryogenic trap.</a:t>
            </a:r>
            <a:endParaRPr lang="en-US" dirty="0"/>
          </a:p>
        </p:txBody>
      </p:sp>
      <p:sp>
        <p:nvSpPr>
          <p:cNvPr id="4" name="Slide Number Placeholder 3"/>
          <p:cNvSpPr>
            <a:spLocks noGrp="1"/>
          </p:cNvSpPr>
          <p:nvPr>
            <p:ph type="sldNum" sz="quarter" idx="10"/>
          </p:nvPr>
        </p:nvSpPr>
        <p:spPr/>
        <p:txBody>
          <a:bodyPr/>
          <a:lstStyle/>
          <a:p>
            <a:fld id="{01076859-2DFE-F144-B26F-6FE911E490DF}" type="slidenum">
              <a:rPr lang="en-US" smtClean="0"/>
              <a:t>43</a:t>
            </a:fld>
            <a:endParaRPr lang="en-US"/>
          </a:p>
        </p:txBody>
      </p:sp>
    </p:spTree>
    <p:extLst>
      <p:ext uri="{BB962C8B-B14F-4D97-AF65-F5344CB8AC3E}">
        <p14:creationId xmlns:p14="http://schemas.microsoft.com/office/powerpoint/2010/main" val="405986080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Time to move on to</a:t>
            </a:r>
            <a:r>
              <a:rPr lang="en-US" baseline="0" dirty="0" smtClean="0"/>
              <a:t> GE180.</a:t>
            </a:r>
            <a:endParaRPr lang="en-US" dirty="0"/>
          </a:p>
        </p:txBody>
      </p:sp>
      <p:sp>
        <p:nvSpPr>
          <p:cNvPr id="4" name="Slide Number Placeholder 3"/>
          <p:cNvSpPr>
            <a:spLocks noGrp="1"/>
          </p:cNvSpPr>
          <p:nvPr>
            <p:ph type="sldNum" sz="quarter" idx="10"/>
          </p:nvPr>
        </p:nvSpPr>
        <p:spPr/>
        <p:txBody>
          <a:bodyPr/>
          <a:lstStyle/>
          <a:p>
            <a:fld id="{01076859-2DFE-F144-B26F-6FE911E490DF}" type="slidenum">
              <a:rPr lang="en-US" smtClean="0"/>
              <a:t>44</a:t>
            </a:fld>
            <a:endParaRPr lang="en-US"/>
          </a:p>
        </p:txBody>
      </p:sp>
    </p:spTree>
    <p:extLst>
      <p:ext uri="{BB962C8B-B14F-4D97-AF65-F5344CB8AC3E}">
        <p14:creationId xmlns:p14="http://schemas.microsoft.com/office/powerpoint/2010/main" val="354471417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Uranium is paramagnetic,</a:t>
            </a:r>
            <a:r>
              <a:rPr lang="en-US" baseline="0" dirty="0" smtClean="0"/>
              <a:t> but gave long enough lifetime.</a:t>
            </a:r>
            <a:endParaRPr lang="en-US" dirty="0"/>
          </a:p>
        </p:txBody>
      </p:sp>
      <p:sp>
        <p:nvSpPr>
          <p:cNvPr id="4" name="Slide Number Placeholder 3"/>
          <p:cNvSpPr>
            <a:spLocks noGrp="1"/>
          </p:cNvSpPr>
          <p:nvPr>
            <p:ph type="sldNum" sz="quarter" idx="10"/>
          </p:nvPr>
        </p:nvSpPr>
        <p:spPr/>
        <p:txBody>
          <a:bodyPr/>
          <a:lstStyle/>
          <a:p>
            <a:fld id="{01076859-2DFE-F144-B26F-6FE911E490DF}" type="slidenum">
              <a:rPr lang="en-US" smtClean="0"/>
              <a:t>45</a:t>
            </a:fld>
            <a:endParaRPr lang="en-US"/>
          </a:p>
        </p:txBody>
      </p:sp>
    </p:spTree>
    <p:extLst>
      <p:ext uri="{BB962C8B-B14F-4D97-AF65-F5344CB8AC3E}">
        <p14:creationId xmlns:p14="http://schemas.microsoft.com/office/powerpoint/2010/main" val="173969544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F(q^2)=integral</a:t>
            </a:r>
            <a:r>
              <a:rPr lang="en-US" baseline="0" dirty="0" smtClean="0"/>
              <a:t> rho(R-&gt;)</a:t>
            </a:r>
            <a:r>
              <a:rPr lang="en-US" baseline="0" dirty="0" err="1" smtClean="0"/>
              <a:t>exp</a:t>
            </a:r>
            <a:r>
              <a:rPr lang="en-US" baseline="0" dirty="0" smtClean="0"/>
              <a:t>(</a:t>
            </a:r>
            <a:r>
              <a:rPr lang="en-US" baseline="0" dirty="0" err="1" smtClean="0"/>
              <a:t>i</a:t>
            </a:r>
            <a:r>
              <a:rPr lang="en-US" baseline="0" dirty="0" smtClean="0"/>
              <a:t> q-&gt; R-&gt;) </a:t>
            </a:r>
            <a:r>
              <a:rPr lang="en-US" baseline="0" dirty="0" err="1" smtClean="0"/>
              <a:t>dR</a:t>
            </a:r>
            <a:r>
              <a:rPr lang="en-US" baseline="0" dirty="0" smtClean="0"/>
              <a:t>-&gt;</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How</a:t>
            </a:r>
            <a:r>
              <a:rPr lang="en-US" baseline="0" dirty="0" smtClean="0"/>
              <a:t> to relate form factor and 3He targets</a:t>
            </a:r>
            <a:endParaRPr lang="en-US" dirty="0" smtClean="0"/>
          </a:p>
          <a:p>
            <a:endParaRPr lang="en-US" dirty="0"/>
          </a:p>
        </p:txBody>
      </p:sp>
      <p:sp>
        <p:nvSpPr>
          <p:cNvPr id="4" name="Slide Number Placeholder 3"/>
          <p:cNvSpPr>
            <a:spLocks noGrp="1"/>
          </p:cNvSpPr>
          <p:nvPr>
            <p:ph type="sldNum" sz="quarter" idx="10"/>
          </p:nvPr>
        </p:nvSpPr>
        <p:spPr/>
        <p:txBody>
          <a:bodyPr/>
          <a:lstStyle/>
          <a:p>
            <a:fld id="{01076859-2DFE-F144-B26F-6FE911E490DF}" type="slidenum">
              <a:rPr lang="en-US" smtClean="0"/>
              <a:t>51</a:t>
            </a:fld>
            <a:endParaRPr lang="en-US"/>
          </a:p>
        </p:txBody>
      </p:sp>
    </p:spTree>
    <p:extLst>
      <p:ext uri="{BB962C8B-B14F-4D97-AF65-F5344CB8AC3E}">
        <p14:creationId xmlns:p14="http://schemas.microsoft.com/office/powerpoint/2010/main" val="37063229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Left scale</a:t>
            </a:r>
            <a:r>
              <a:rPr lang="en-US" baseline="0" dirty="0" smtClean="0"/>
              <a:t> is for the black dots: luminosity weighted by Phe^2</a:t>
            </a:r>
          </a:p>
          <a:p>
            <a:r>
              <a:rPr lang="en-US" dirty="0" smtClean="0"/>
              <a:t>Right scale</a:t>
            </a:r>
            <a:r>
              <a:rPr lang="en-US" baseline="0" dirty="0" smtClean="0"/>
              <a:t> is for the columns: number of spins polarized per second weighted by Phe^2</a:t>
            </a:r>
            <a:endParaRPr lang="en-US" dirty="0"/>
          </a:p>
        </p:txBody>
      </p:sp>
      <p:sp>
        <p:nvSpPr>
          <p:cNvPr id="4" name="Slide Number Placeholder 3"/>
          <p:cNvSpPr>
            <a:spLocks noGrp="1"/>
          </p:cNvSpPr>
          <p:nvPr>
            <p:ph type="sldNum" sz="quarter" idx="10"/>
          </p:nvPr>
        </p:nvSpPr>
        <p:spPr/>
        <p:txBody>
          <a:bodyPr/>
          <a:lstStyle/>
          <a:p>
            <a:fld id="{01076859-2DFE-F144-B26F-6FE911E490DF}" type="slidenum">
              <a:rPr lang="en-US" smtClean="0"/>
              <a:t>6</a:t>
            </a:fld>
            <a:endParaRPr lang="en-US"/>
          </a:p>
        </p:txBody>
      </p:sp>
    </p:spTree>
    <p:extLst>
      <p:ext uri="{BB962C8B-B14F-4D97-AF65-F5344CB8AC3E}">
        <p14:creationId xmlns:p14="http://schemas.microsoft.com/office/powerpoint/2010/main" val="22844736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Summarize</a:t>
            </a:r>
            <a:r>
              <a:rPr lang="en-US" baseline="0" dirty="0" smtClean="0"/>
              <a:t> the previous slides first:</a:t>
            </a:r>
          </a:p>
          <a:p>
            <a:r>
              <a:rPr lang="en-US" baseline="0" dirty="0" smtClean="0"/>
              <a:t>Application of 3He targets, what a 3He target looks like, why high polarization, improvement of performance</a:t>
            </a:r>
          </a:p>
          <a:p>
            <a:r>
              <a:rPr lang="en-US" sz="1200" b="0" i="0" u="none" strike="noStrike" kern="1200" baseline="0" dirty="0" smtClean="0">
                <a:solidFill>
                  <a:schemeClr val="tx1"/>
                </a:solidFill>
                <a:latin typeface="+mn-lt"/>
                <a:ea typeface="+mn-ea"/>
                <a:cs typeface="+mn-cs"/>
              </a:rPr>
              <a:t>Our group focuses on SEOP as MEOP polarizes gas at relatively low pressure (1</a:t>
            </a:r>
          </a:p>
          <a:p>
            <a:r>
              <a:rPr lang="en-US" sz="1200" b="0" i="0" u="none" strike="noStrike" kern="1200" baseline="0" dirty="0" err="1" smtClean="0">
                <a:solidFill>
                  <a:schemeClr val="tx1"/>
                </a:solidFill>
                <a:latin typeface="+mn-lt"/>
                <a:ea typeface="+mn-ea"/>
                <a:cs typeface="+mn-cs"/>
              </a:rPr>
              <a:t>torr</a:t>
            </a:r>
            <a:r>
              <a:rPr lang="en-US" sz="1200" b="0" i="0" u="none" strike="noStrike" kern="1200" baseline="0" dirty="0" smtClean="0">
                <a:solidFill>
                  <a:schemeClr val="tx1"/>
                </a:solidFill>
                <a:latin typeface="+mn-lt"/>
                <a:ea typeface="+mn-ea"/>
                <a:cs typeface="+mn-cs"/>
              </a:rPr>
              <a:t>), thus further compression is required to produce target cells of several </a:t>
            </a:r>
            <a:r>
              <a:rPr lang="en-US" sz="1200" b="0" i="0" u="none" strike="noStrike" kern="1200" baseline="0" dirty="0" err="1" smtClean="0">
                <a:solidFill>
                  <a:schemeClr val="tx1"/>
                </a:solidFill>
                <a:latin typeface="+mn-lt"/>
                <a:ea typeface="+mn-ea"/>
                <a:cs typeface="+mn-cs"/>
              </a:rPr>
              <a:t>atms</a:t>
            </a:r>
            <a:r>
              <a:rPr lang="en-US" sz="1200" b="0" i="0" u="none" strike="noStrike" kern="1200" baseline="0" dirty="0" smtClean="0">
                <a:solidFill>
                  <a:schemeClr val="tx1"/>
                </a:solidFill>
                <a:latin typeface="+mn-lt"/>
                <a:ea typeface="+mn-ea"/>
                <a:cs typeface="+mn-cs"/>
              </a:rPr>
              <a:t> that</a:t>
            </a:r>
          </a:p>
          <a:p>
            <a:r>
              <a:rPr lang="en-US" sz="1200" b="0" i="0" u="none" strike="noStrike" kern="1200" baseline="0" dirty="0" smtClean="0">
                <a:solidFill>
                  <a:schemeClr val="tx1"/>
                </a:solidFill>
                <a:latin typeface="+mn-lt"/>
                <a:ea typeface="+mn-ea"/>
                <a:cs typeface="+mn-cs"/>
              </a:rPr>
              <a:t>meet the need of </a:t>
            </a:r>
            <a:r>
              <a:rPr lang="en-US" sz="1200" b="0" i="0" u="none" strike="noStrike" kern="1200" baseline="0" dirty="0" err="1" smtClean="0">
                <a:solidFill>
                  <a:schemeClr val="tx1"/>
                </a:solidFill>
                <a:latin typeface="+mn-lt"/>
                <a:ea typeface="+mn-ea"/>
                <a:cs typeface="+mn-cs"/>
              </a:rPr>
              <a:t>JLab</a:t>
            </a:r>
            <a:r>
              <a:rPr lang="en-US" sz="1200" b="0" i="0" u="none" strike="noStrike" kern="1200" baseline="0" dirty="0" smtClean="0">
                <a:solidFill>
                  <a:schemeClr val="tx1"/>
                </a:solidFill>
                <a:latin typeface="+mn-lt"/>
                <a:ea typeface="+mn-ea"/>
                <a:cs typeface="+mn-cs"/>
              </a:rPr>
              <a:t> experiments.</a:t>
            </a:r>
          </a:p>
          <a:p>
            <a:r>
              <a:rPr lang="en-US" sz="1200" b="0" i="0" u="none" strike="noStrike" kern="1200" baseline="0" dirty="0" smtClean="0">
                <a:solidFill>
                  <a:schemeClr val="tx1"/>
                </a:solidFill>
                <a:latin typeface="+mn-lt"/>
                <a:ea typeface="+mn-ea"/>
                <a:cs typeface="+mn-cs"/>
              </a:rPr>
              <a:t>A small amount of N2 gas is added into the cell (typically around 0.1 </a:t>
            </a:r>
            <a:r>
              <a:rPr lang="en-US" sz="1200" b="0" i="0" u="none" strike="noStrike" kern="1200" baseline="0" dirty="0" err="1" smtClean="0">
                <a:solidFill>
                  <a:schemeClr val="tx1"/>
                </a:solidFill>
                <a:latin typeface="+mn-lt"/>
                <a:ea typeface="+mn-ea"/>
                <a:cs typeface="+mn-cs"/>
              </a:rPr>
              <a:t>Amagats</a:t>
            </a:r>
            <a:r>
              <a:rPr lang="en-US" sz="1200" b="0" i="0" u="none" strike="noStrike" kern="1200" baseline="0" dirty="0" smtClean="0">
                <a:solidFill>
                  <a:schemeClr val="tx1"/>
                </a:solidFill>
                <a:latin typeface="+mn-lt"/>
                <a:ea typeface="+mn-ea"/>
                <a:cs typeface="+mn-cs"/>
              </a:rPr>
              <a:t>) to</a:t>
            </a:r>
          </a:p>
          <a:p>
            <a:r>
              <a:rPr lang="en-US" sz="1200" b="0" i="0" u="none" strike="noStrike" kern="1200" baseline="0" dirty="0" smtClean="0">
                <a:solidFill>
                  <a:schemeClr val="tx1"/>
                </a:solidFill>
                <a:latin typeface="+mn-lt"/>
                <a:ea typeface="+mn-ea"/>
                <a:cs typeface="+mn-cs"/>
              </a:rPr>
              <a:t>non-</a:t>
            </a:r>
            <a:r>
              <a:rPr lang="en-US" sz="1200" b="0" i="0" u="none" strike="noStrike" kern="1200" baseline="0" dirty="0" err="1" smtClean="0">
                <a:solidFill>
                  <a:schemeClr val="tx1"/>
                </a:solidFill>
                <a:latin typeface="+mn-lt"/>
                <a:ea typeface="+mn-ea"/>
                <a:cs typeface="+mn-cs"/>
              </a:rPr>
              <a:t>radiatively</a:t>
            </a:r>
            <a:r>
              <a:rPr lang="en-US" sz="1200" b="0" i="0" u="none" strike="noStrike" kern="1200" baseline="0" dirty="0" smtClean="0">
                <a:solidFill>
                  <a:schemeClr val="tx1"/>
                </a:solidFill>
                <a:latin typeface="+mn-lt"/>
                <a:ea typeface="+mn-ea"/>
                <a:cs typeface="+mn-cs"/>
              </a:rPr>
              <a:t> quench the excited electrons as N2 molecules can absorb the released</a:t>
            </a:r>
          </a:p>
          <a:p>
            <a:r>
              <a:rPr lang="en-US" sz="1200" b="0" i="0" u="none" strike="noStrike" kern="1200" baseline="0" dirty="0" smtClean="0">
                <a:solidFill>
                  <a:schemeClr val="tx1"/>
                </a:solidFill>
                <a:latin typeface="+mn-lt"/>
                <a:ea typeface="+mn-ea"/>
                <a:cs typeface="+mn-cs"/>
              </a:rPr>
              <a:t>energy of spontaneous decays into their rotational and vibrational modes of oscillation.</a:t>
            </a:r>
            <a:endParaRPr lang="en-US" dirty="0"/>
          </a:p>
        </p:txBody>
      </p:sp>
      <p:sp>
        <p:nvSpPr>
          <p:cNvPr id="4" name="Slide Number Placeholder 3"/>
          <p:cNvSpPr>
            <a:spLocks noGrp="1"/>
          </p:cNvSpPr>
          <p:nvPr>
            <p:ph type="sldNum" sz="quarter" idx="10"/>
          </p:nvPr>
        </p:nvSpPr>
        <p:spPr/>
        <p:txBody>
          <a:bodyPr/>
          <a:lstStyle/>
          <a:p>
            <a:fld id="{01076859-2DFE-F144-B26F-6FE911E490DF}" type="slidenum">
              <a:rPr lang="en-US" smtClean="0"/>
              <a:t>7</a:t>
            </a:fld>
            <a:endParaRPr lang="en-US"/>
          </a:p>
        </p:txBody>
      </p:sp>
    </p:spTree>
    <p:extLst>
      <p:ext uri="{BB962C8B-B14F-4D97-AF65-F5344CB8AC3E}">
        <p14:creationId xmlns:p14="http://schemas.microsoft.com/office/powerpoint/2010/main" val="15124828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 diffusion constant, \</a:t>
            </a:r>
            <a:r>
              <a:rPr lang="en-US" dirty="0" err="1" smtClean="0"/>
              <a:t>nablaBx</a:t>
            </a:r>
            <a:r>
              <a:rPr lang="en-US" dirty="0" smtClean="0"/>
              <a:t> and \</a:t>
            </a:r>
            <a:r>
              <a:rPr lang="en-US" dirty="0" err="1" smtClean="0"/>
              <a:t>nablaBy</a:t>
            </a:r>
            <a:r>
              <a:rPr lang="en-US" dirty="0" smtClean="0"/>
              <a:t> are the transverse magnetic field </a:t>
            </a:r>
            <a:r>
              <a:rPr lang="en-US" dirty="0" err="1" smtClean="0"/>
              <a:t>inhomogeneities</a:t>
            </a:r>
            <a:r>
              <a:rPr lang="en-US" dirty="0" smtClean="0"/>
              <a:t>, B0 is the holding field</a:t>
            </a:r>
          </a:p>
          <a:p>
            <a:r>
              <a:rPr lang="en-US" dirty="0" smtClean="0"/>
              <a:t>\rho</a:t>
            </a:r>
            <a:r>
              <a:rPr lang="en-US" baseline="0" dirty="0" smtClean="0"/>
              <a:t> is the so-called </a:t>
            </a:r>
            <a:r>
              <a:rPr lang="en-US" baseline="0" dirty="0" err="1" smtClean="0"/>
              <a:t>relaxivity</a:t>
            </a:r>
            <a:r>
              <a:rPr lang="en-US" baseline="0" dirty="0" smtClean="0"/>
              <a:t>, S/V: surface to volume </a:t>
            </a:r>
            <a:r>
              <a:rPr lang="en-US" baseline="0" dirty="0" smtClean="0"/>
              <a:t>ratio</a:t>
            </a:r>
          </a:p>
          <a:p>
            <a:r>
              <a:rPr lang="en-US" sz="1200" b="0" i="0" u="none" strike="noStrike" kern="1200" baseline="0" dirty="0" smtClean="0">
                <a:solidFill>
                  <a:schemeClr val="tx1"/>
                </a:solidFill>
                <a:latin typeface="+mn-lt"/>
                <a:ea typeface="+mn-ea"/>
                <a:cs typeface="+mn-cs"/>
              </a:rPr>
              <a:t>Dipolar: The coupling of nuclear spin to orbital angular momentum creates an intrinsic 3He relaxation rate that depends on density. Assuming the cell density is 8 </a:t>
            </a:r>
            <a:r>
              <a:rPr lang="en-US" sz="1200" b="0" i="0" u="none" strike="noStrike" kern="1200" baseline="0" dirty="0" err="1" smtClean="0">
                <a:solidFill>
                  <a:schemeClr val="tx1"/>
                </a:solidFill>
                <a:latin typeface="+mn-lt"/>
                <a:ea typeface="+mn-ea"/>
                <a:cs typeface="+mn-cs"/>
              </a:rPr>
              <a:t>amg</a:t>
            </a:r>
            <a:r>
              <a:rPr lang="en-US" sz="1200" b="0" i="0" u="none" strike="noStrike" kern="1200" baseline="0" dirty="0" smtClean="0">
                <a:solidFill>
                  <a:schemeClr val="tx1"/>
                </a:solidFill>
                <a:latin typeface="+mn-lt"/>
                <a:ea typeface="+mn-ea"/>
                <a:cs typeface="+mn-cs"/>
              </a:rPr>
              <a:t>, the relaxation rate is 1/93 </a:t>
            </a:r>
            <a:r>
              <a:rPr lang="en-US" sz="1200" b="0" i="0" u="none" strike="noStrike" kern="1200" baseline="0" dirty="0" err="1" smtClean="0">
                <a:solidFill>
                  <a:schemeClr val="tx1"/>
                </a:solidFill>
                <a:latin typeface="+mn-lt"/>
                <a:ea typeface="+mn-ea"/>
                <a:cs typeface="+mn-cs"/>
              </a:rPr>
              <a:t>hr</a:t>
            </a:r>
            <a:r>
              <a:rPr lang="en-US" sz="1200" b="0" i="0" u="none" strike="noStrike" kern="1200" baseline="0" dirty="0" smtClean="0">
                <a:solidFill>
                  <a:schemeClr val="tx1"/>
                </a:solidFill>
                <a:latin typeface="+mn-lt"/>
                <a:ea typeface="+mn-ea"/>
                <a:cs typeface="+mn-cs"/>
              </a:rPr>
              <a:t>􀀀1.</a:t>
            </a:r>
          </a:p>
          <a:p>
            <a:r>
              <a:rPr lang="en-US" sz="1200" b="0" i="0" u="none" strike="noStrike" kern="1200" baseline="0" dirty="0" smtClean="0">
                <a:solidFill>
                  <a:schemeClr val="tx1"/>
                </a:solidFill>
                <a:latin typeface="+mn-lt"/>
                <a:ea typeface="+mn-ea"/>
                <a:cs typeface="+mn-cs"/>
              </a:rPr>
              <a:t>Field: To a randomly moving 3He atom, magnetic </a:t>
            </a:r>
            <a:r>
              <a:rPr lang="en-US" sz="1200" b="0" i="0" u="none" strike="noStrike" kern="1200" baseline="0" dirty="0" err="1" smtClean="0">
                <a:solidFill>
                  <a:schemeClr val="tx1"/>
                </a:solidFill>
                <a:latin typeface="+mn-lt"/>
                <a:ea typeface="+mn-ea"/>
                <a:cs typeface="+mn-cs"/>
              </a:rPr>
              <a:t>eld</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inhomogeneities</a:t>
            </a:r>
            <a:r>
              <a:rPr lang="en-US" sz="1200" b="0" i="0" u="none" strike="noStrike" kern="1200" baseline="0" dirty="0" smtClean="0">
                <a:solidFill>
                  <a:schemeClr val="tx1"/>
                </a:solidFill>
                <a:latin typeface="+mn-lt"/>
                <a:ea typeface="+mn-ea"/>
                <a:cs typeface="+mn-cs"/>
              </a:rPr>
              <a:t> appear as a changing magnetic </a:t>
            </a:r>
            <a:r>
              <a:rPr lang="en-US" sz="1200" b="0" i="0" u="none" strike="noStrike" kern="1200" baseline="0" dirty="0" err="1" smtClean="0">
                <a:solidFill>
                  <a:schemeClr val="tx1"/>
                </a:solidFill>
                <a:latin typeface="+mn-lt"/>
                <a:ea typeface="+mn-ea"/>
                <a:cs typeface="+mn-cs"/>
              </a:rPr>
              <a:t>eld</a:t>
            </a:r>
            <a:r>
              <a:rPr lang="en-US" sz="1200" b="0" i="0" u="none" strike="noStrike" kern="1200" baseline="0" dirty="0" smtClean="0">
                <a:solidFill>
                  <a:schemeClr val="tx1"/>
                </a:solidFill>
                <a:latin typeface="+mn-lt"/>
                <a:ea typeface="+mn-ea"/>
                <a:cs typeface="+mn-cs"/>
              </a:rPr>
              <a:t>. This time-</a:t>
            </a:r>
            <a:r>
              <a:rPr lang="en-US" sz="1200" b="0" i="0" u="none" strike="noStrike" kern="1200" baseline="0" dirty="0" err="1" smtClean="0">
                <a:solidFill>
                  <a:schemeClr val="tx1"/>
                </a:solidFill>
                <a:latin typeface="+mn-lt"/>
                <a:ea typeface="+mn-ea"/>
                <a:cs typeface="+mn-cs"/>
              </a:rPr>
              <a:t>dependant</a:t>
            </a:r>
            <a:r>
              <a:rPr lang="en-US" sz="1200" b="0" i="0" u="none" strike="noStrike" kern="1200" baseline="0" dirty="0" smtClean="0">
                <a:solidFill>
                  <a:schemeClr val="tx1"/>
                </a:solidFill>
                <a:latin typeface="+mn-lt"/>
                <a:ea typeface="+mn-ea"/>
                <a:cs typeface="+mn-cs"/>
              </a:rPr>
              <a:t> magnetic field can couple to the nuclear spin of the 3He atom and induce relaxation</a:t>
            </a:r>
          </a:p>
          <a:p>
            <a:r>
              <a:rPr lang="en-US" sz="1200" b="0" i="0" u="none" strike="noStrike" kern="1200" baseline="0" dirty="0" smtClean="0">
                <a:solidFill>
                  <a:schemeClr val="tx1"/>
                </a:solidFill>
                <a:latin typeface="+mn-lt"/>
                <a:ea typeface="+mn-ea"/>
                <a:cs typeface="+mn-cs"/>
              </a:rPr>
              <a:t>The surface physics behind 3He wall relaxation is not well understood.</a:t>
            </a:r>
            <a:endParaRPr lang="en-US" dirty="0"/>
          </a:p>
        </p:txBody>
      </p:sp>
      <p:sp>
        <p:nvSpPr>
          <p:cNvPr id="4" name="Slide Number Placeholder 3"/>
          <p:cNvSpPr>
            <a:spLocks noGrp="1"/>
          </p:cNvSpPr>
          <p:nvPr>
            <p:ph type="sldNum" sz="quarter" idx="10"/>
          </p:nvPr>
        </p:nvSpPr>
        <p:spPr/>
        <p:txBody>
          <a:bodyPr/>
          <a:lstStyle/>
          <a:p>
            <a:fld id="{01076859-2DFE-F144-B26F-6FE911E490DF}" type="slidenum">
              <a:rPr lang="en-US" smtClean="0"/>
              <a:t>8</a:t>
            </a:fld>
            <a:endParaRPr lang="en-US"/>
          </a:p>
        </p:txBody>
      </p:sp>
    </p:spTree>
    <p:extLst>
      <p:ext uri="{BB962C8B-B14F-4D97-AF65-F5344CB8AC3E}">
        <p14:creationId xmlns:p14="http://schemas.microsoft.com/office/powerpoint/2010/main" val="39389539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Prior to the introduction of the X factor, it was not understood why 3He polarization would not approach unity with </a:t>
            </a:r>
            <a:r>
              <a:rPr lang="en-US" sz="1200" b="0" i="0" u="none" strike="noStrike" kern="1200" baseline="0" dirty="0" err="1" smtClean="0">
                <a:solidFill>
                  <a:schemeClr val="tx1"/>
                </a:solidFill>
                <a:latin typeface="+mn-lt"/>
                <a:ea typeface="+mn-ea"/>
                <a:cs typeface="+mn-cs"/>
              </a:rPr>
              <a:t>suciently</a:t>
            </a:r>
            <a:r>
              <a:rPr lang="en-US" sz="1200" b="0" i="0" u="none" strike="noStrike" kern="1200" baseline="0" dirty="0" smtClean="0">
                <a:solidFill>
                  <a:schemeClr val="tx1"/>
                </a:solidFill>
                <a:latin typeface="+mn-lt"/>
                <a:ea typeface="+mn-ea"/>
                <a:cs typeface="+mn-cs"/>
              </a:rPr>
              <a:t> high alkali-vapor densities and laser power</a:t>
            </a:r>
          </a:p>
          <a:p>
            <a:r>
              <a:rPr lang="en-US" sz="1200" b="0" i="0" u="none" strike="noStrike" kern="1200" baseline="0" dirty="0" smtClean="0">
                <a:solidFill>
                  <a:schemeClr val="tx1"/>
                </a:solidFill>
                <a:latin typeface="+mn-lt"/>
                <a:ea typeface="+mn-ea"/>
                <a:cs typeface="+mn-cs"/>
              </a:rPr>
              <a:t>such that PA was nearly 100%.</a:t>
            </a:r>
            <a:endParaRPr lang="en-US" dirty="0" smtClean="0"/>
          </a:p>
          <a:p>
            <a:r>
              <a:rPr lang="en-US" dirty="0" smtClean="0"/>
              <a:t>X </a:t>
            </a:r>
            <a:r>
              <a:rPr lang="en-US" dirty="0" smtClean="0"/>
              <a:t>appears to be temperature dependent and </a:t>
            </a:r>
            <a:r>
              <a:rPr lang="en-US" dirty="0" smtClean="0"/>
              <a:t>roughly </a:t>
            </a:r>
            <a:r>
              <a:rPr lang="en-US" dirty="0" smtClean="0"/>
              <a:t>proportional to alkali density. X limits the maximally achievable 3He polarization</a:t>
            </a:r>
            <a:r>
              <a:rPr lang="en-US" baseline="0" dirty="0" smtClean="0"/>
              <a:t> even with infinite laser power.</a:t>
            </a:r>
            <a:endParaRPr lang="en-US" dirty="0"/>
          </a:p>
        </p:txBody>
      </p:sp>
      <p:sp>
        <p:nvSpPr>
          <p:cNvPr id="4" name="Slide Number Placeholder 3"/>
          <p:cNvSpPr>
            <a:spLocks noGrp="1"/>
          </p:cNvSpPr>
          <p:nvPr>
            <p:ph type="sldNum" sz="quarter" idx="10"/>
          </p:nvPr>
        </p:nvSpPr>
        <p:spPr/>
        <p:txBody>
          <a:bodyPr/>
          <a:lstStyle/>
          <a:p>
            <a:fld id="{01076859-2DFE-F144-B26F-6FE911E490DF}" type="slidenum">
              <a:rPr lang="en-US" smtClean="0"/>
              <a:t>9</a:t>
            </a:fld>
            <a:endParaRPr lang="en-US"/>
          </a:p>
        </p:txBody>
      </p:sp>
    </p:spTree>
    <p:extLst>
      <p:ext uri="{BB962C8B-B14F-4D97-AF65-F5344CB8AC3E}">
        <p14:creationId xmlns:p14="http://schemas.microsoft.com/office/powerpoint/2010/main" val="14890824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The oscillating field can be decomposed into two </a:t>
            </a:r>
            <a:r>
              <a:rPr lang="en-US" sz="1200" b="0" i="0" u="none" strike="noStrike" kern="1200" baseline="0" dirty="0" err="1" smtClean="0">
                <a:solidFill>
                  <a:schemeClr val="tx1"/>
                </a:solidFill>
                <a:latin typeface="+mn-lt"/>
                <a:ea typeface="+mn-ea"/>
                <a:cs typeface="+mn-cs"/>
              </a:rPr>
              <a:t>counterrotating</a:t>
            </a:r>
            <a:r>
              <a:rPr lang="en-US" sz="1200" b="0" i="0" u="none" strike="noStrike" kern="1200" baseline="0" dirty="0" smtClean="0">
                <a:solidFill>
                  <a:schemeClr val="tx1"/>
                </a:solidFill>
                <a:latin typeface="+mn-lt"/>
                <a:ea typeface="+mn-ea"/>
                <a:cs typeface="+mn-cs"/>
              </a:rPr>
              <a:t> components with the same amplitude B1</a:t>
            </a:r>
            <a:endParaRPr lang="en-US" dirty="0"/>
          </a:p>
        </p:txBody>
      </p:sp>
      <p:sp>
        <p:nvSpPr>
          <p:cNvPr id="4" name="Slide Number Placeholder 3"/>
          <p:cNvSpPr>
            <a:spLocks noGrp="1"/>
          </p:cNvSpPr>
          <p:nvPr>
            <p:ph type="sldNum" sz="quarter" idx="10"/>
          </p:nvPr>
        </p:nvSpPr>
        <p:spPr/>
        <p:txBody>
          <a:bodyPr/>
          <a:lstStyle/>
          <a:p>
            <a:fld id="{01076859-2DFE-F144-B26F-6FE911E490DF}" type="slidenum">
              <a:rPr lang="en-US" smtClean="0"/>
              <a:t>10</a:t>
            </a:fld>
            <a:endParaRPr lang="en-US"/>
          </a:p>
        </p:txBody>
      </p:sp>
    </p:spTree>
    <p:extLst>
      <p:ext uri="{BB962C8B-B14F-4D97-AF65-F5344CB8AC3E}">
        <p14:creationId xmlns:p14="http://schemas.microsoft.com/office/powerpoint/2010/main" val="7752896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Based on our understanding on losses caused by measurements, we were able to position the cell so that losses will remain acceptable.</a:t>
            </a:r>
            <a:endParaRPr lang="en-US" dirty="0"/>
          </a:p>
        </p:txBody>
      </p:sp>
      <p:sp>
        <p:nvSpPr>
          <p:cNvPr id="4" name="Slide Number Placeholder 3"/>
          <p:cNvSpPr>
            <a:spLocks noGrp="1"/>
          </p:cNvSpPr>
          <p:nvPr>
            <p:ph type="sldNum" sz="quarter" idx="10"/>
          </p:nvPr>
        </p:nvSpPr>
        <p:spPr/>
        <p:txBody>
          <a:bodyPr/>
          <a:lstStyle/>
          <a:p>
            <a:fld id="{01076859-2DFE-F144-B26F-6FE911E490DF}" type="slidenum">
              <a:rPr lang="en-US" smtClean="0"/>
              <a:t>12</a:t>
            </a:fld>
            <a:endParaRPr lang="en-US"/>
          </a:p>
        </p:txBody>
      </p:sp>
    </p:spTree>
    <p:extLst>
      <p:ext uri="{BB962C8B-B14F-4D97-AF65-F5344CB8AC3E}">
        <p14:creationId xmlns:p14="http://schemas.microsoft.com/office/powerpoint/2010/main" val="29991874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Typically</a:t>
            </a:r>
            <a:r>
              <a:rPr lang="en-US" baseline="0" dirty="0" smtClean="0"/>
              <a:t> for us, the dominating relaxation process is due to </a:t>
            </a:r>
            <a:r>
              <a:rPr lang="en-US" sz="1200" b="0" i="0" u="none" strike="noStrike" kern="1200" baseline="0" dirty="0" smtClean="0">
                <a:solidFill>
                  <a:schemeClr val="tx1"/>
                </a:solidFill>
                <a:latin typeface="+mn-lt"/>
                <a:ea typeface="+mn-ea"/>
                <a:cs typeface="+mn-cs"/>
              </a:rPr>
              <a:t>holding field </a:t>
            </a:r>
            <a:r>
              <a:rPr lang="en-US" sz="1200" b="0" i="0" u="none" strike="noStrike" kern="1200" baseline="0" dirty="0" err="1" smtClean="0">
                <a:solidFill>
                  <a:schemeClr val="tx1"/>
                </a:solidFill>
                <a:latin typeface="+mn-lt"/>
                <a:ea typeface="+mn-ea"/>
                <a:cs typeface="+mn-cs"/>
              </a:rPr>
              <a:t>inhomogeneities</a:t>
            </a:r>
            <a:r>
              <a:rPr lang="en-US" sz="1200" b="0" i="0" u="none" strike="noStrike" kern="1200" baseline="0" dirty="0" smtClean="0">
                <a:solidFill>
                  <a:schemeClr val="tx1"/>
                </a:solidFill>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fld id="{01076859-2DFE-F144-B26F-6FE911E490DF}" type="slidenum">
              <a:rPr lang="en-US" smtClean="0"/>
              <a:t>13</a:t>
            </a:fld>
            <a:endParaRPr lang="en-US"/>
          </a:p>
        </p:txBody>
      </p:sp>
    </p:spTree>
    <p:extLst>
      <p:ext uri="{BB962C8B-B14F-4D97-AF65-F5344CB8AC3E}">
        <p14:creationId xmlns:p14="http://schemas.microsoft.com/office/powerpoint/2010/main" val="2267627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0" y="0"/>
            <a:ext cx="9144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8" name="Rounded Rectangle 7"/>
          <p:cNvSpPr/>
          <p:nvPr/>
        </p:nvSpPr>
        <p:spPr>
          <a:xfrm>
            <a:off x="91440" y="101600"/>
            <a:ext cx="8961120" cy="6664960"/>
          </a:xfrm>
          <a:prstGeom prst="roundRect">
            <a:avLst>
              <a:gd name="adj" fmla="val 1735"/>
            </a:avLst>
          </a:prstGeom>
          <a:ln w="12700"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10"/>
          </p:nvPr>
        </p:nvSpPr>
        <p:spPr/>
        <p:txBody>
          <a:bodyPr/>
          <a:lstStyle/>
          <a:p>
            <a:fld id="{6AD8D91A-A2EE-4B54-B3C6-F6C67903BA9C}" type="datetime1">
              <a:rPr lang="en-US" smtClean="0"/>
              <a:pPr/>
              <a:t>11/12/16</a:t>
            </a:fld>
            <a:endParaRPr lang="en-US" dirty="0"/>
          </a:p>
        </p:txBody>
      </p:sp>
      <p:sp>
        <p:nvSpPr>
          <p:cNvPr id="5" name="Footer Placeholder 4"/>
          <p:cNvSpPr>
            <a:spLocks noGrp="1"/>
          </p:cNvSpPr>
          <p:nvPr>
            <p:ph type="ftr" sz="quarter" idx="11"/>
          </p:nvPr>
        </p:nvSpPr>
        <p:spPr/>
        <p:txBody>
          <a:bodyPr/>
          <a:lstStyle/>
          <a:p>
            <a:endParaRPr lang="en-US"/>
          </a:p>
        </p:txBody>
      </p:sp>
      <p:sp>
        <p:nvSpPr>
          <p:cNvPr id="9" name="Rectangle 8"/>
          <p:cNvSpPr/>
          <p:nvPr/>
        </p:nvSpPr>
        <p:spPr>
          <a:xfrm>
            <a:off x="345440" y="2942602"/>
            <a:ext cx="7147931" cy="2463800"/>
          </a:xfrm>
          <a:prstGeom prst="rect">
            <a:avLst/>
          </a:prstGeom>
          <a:solidFill>
            <a:srgbClr val="FFFFFF">
              <a:alpha val="83000"/>
            </a:srgb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7572652" y="2944634"/>
            <a:ext cx="1190348" cy="2459736"/>
          </a:xfrm>
          <a:prstGeom prst="rect">
            <a:avLst/>
          </a:prstGeom>
          <a:solidFill>
            <a:srgbClr val="FFFFFF">
              <a:alpha val="83000"/>
            </a:srgb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7712714" y="3136658"/>
            <a:ext cx="910224" cy="2075688"/>
          </a:xfrm>
          <a:prstGeom prst="rect">
            <a:avLst/>
          </a:prstGeom>
          <a:solidFill>
            <a:schemeClr val="accent3">
              <a:alpha val="70000"/>
            </a:schemeClr>
          </a:solidFill>
          <a:ln w="63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445483" y="3055621"/>
            <a:ext cx="6947845" cy="2245359"/>
          </a:xfrm>
          <a:prstGeom prst="rect">
            <a:avLst/>
          </a:prstGeom>
          <a:solidFill>
            <a:srgbClr val="FFFFFF"/>
          </a:solidFill>
          <a:ln w="6350" cmpd="dbl">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12"/>
          </p:nvPr>
        </p:nvSpPr>
        <p:spPr>
          <a:xfrm>
            <a:off x="7786826" y="4625268"/>
            <a:ext cx="762000" cy="457200"/>
          </a:xfrm>
        </p:spPr>
        <p:txBody>
          <a:bodyPr/>
          <a:lstStyle>
            <a:lvl1pPr algn="ctr">
              <a:defRPr sz="2800">
                <a:solidFill>
                  <a:schemeClr val="accent1">
                    <a:lumMod val="50000"/>
                  </a:schemeClr>
                </a:solidFill>
              </a:defRPr>
            </a:lvl1pPr>
          </a:lstStyle>
          <a:p>
            <a:fld id="{FA84A37A-AFC2-4A01-80A1-FC20F2C0D5BB}" type="slidenum">
              <a:rPr lang="en-US" smtClean="0"/>
              <a:pPr/>
              <a:t>‹#›</a:t>
            </a:fld>
            <a:endParaRPr lang="en-US" dirty="0"/>
          </a:p>
        </p:txBody>
      </p:sp>
      <p:sp>
        <p:nvSpPr>
          <p:cNvPr id="11" name="Rectangle 10"/>
          <p:cNvSpPr/>
          <p:nvPr/>
        </p:nvSpPr>
        <p:spPr>
          <a:xfrm>
            <a:off x="541822" y="4559276"/>
            <a:ext cx="6755166" cy="664367"/>
          </a:xfrm>
          <a:prstGeom prst="rect">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538971" y="3139440"/>
            <a:ext cx="6760868" cy="2077720"/>
          </a:xfrm>
          <a:prstGeom prst="rect">
            <a:avLst/>
          </a:prstGeom>
          <a:noFill/>
          <a:ln w="6350" cmpd="dbl">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p:cNvSpPr>
            <a:spLocks noGrp="1"/>
          </p:cNvSpPr>
          <p:nvPr>
            <p:ph type="subTitle" idx="1"/>
          </p:nvPr>
        </p:nvSpPr>
        <p:spPr>
          <a:xfrm>
            <a:off x="642805" y="4648200"/>
            <a:ext cx="6553200" cy="457200"/>
          </a:xfrm>
        </p:spPr>
        <p:txBody>
          <a:bodyPr>
            <a:normAutofit/>
          </a:bodyPr>
          <a:lstStyle>
            <a:lvl1pPr marL="0" indent="0" algn="ctr">
              <a:buNone/>
              <a:defRPr sz="1800" cap="all" spc="300" baseline="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2" name="Title 1"/>
          <p:cNvSpPr>
            <a:spLocks noGrp="1"/>
          </p:cNvSpPr>
          <p:nvPr>
            <p:ph type="ctrTitle"/>
          </p:nvPr>
        </p:nvSpPr>
        <p:spPr>
          <a:xfrm>
            <a:off x="604705" y="3227033"/>
            <a:ext cx="6629400" cy="1219201"/>
          </a:xfrm>
        </p:spPr>
        <p:txBody>
          <a:bodyPr anchor="b" anchorCtr="0">
            <a:noAutofit/>
          </a:bodyPr>
          <a:lstStyle>
            <a:lvl1pPr>
              <a:defRPr sz="4000">
                <a:solidFill>
                  <a:schemeClr val="accent1">
                    <a:lumMod val="50000"/>
                  </a:schemeClr>
                </a:solidFill>
              </a:defRPr>
            </a:lvl1pPr>
          </a:lstStyle>
          <a:p>
            <a:r>
              <a:rPr lang="en-US" smtClean="0"/>
              <a:t>Click to edit Master title style</a:t>
            </a:r>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19785C6-EBAF-49D5-AD4D-BABF4DFAAD59}" type="datetime1">
              <a:rPr lang="en-US" smtClean="0"/>
              <a:pPr/>
              <a:t>11/12/16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A84A37A-AFC2-4A01-80A1-FC20F2C0D5B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6861702" y="228600"/>
            <a:ext cx="1859280" cy="6122634"/>
          </a:xfrm>
          <a:prstGeom prst="rect">
            <a:avLst/>
          </a:prstGeom>
          <a:solidFill>
            <a:srgbClr val="FFFFFF">
              <a:alpha val="85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sz="1800" kern="1200">
              <a:solidFill>
                <a:schemeClr val="lt1"/>
              </a:solidFill>
              <a:latin typeface="+mn-lt"/>
              <a:ea typeface="+mn-ea"/>
              <a:cs typeface="+mn-cs"/>
            </a:endParaRPr>
          </a:p>
        </p:txBody>
      </p:sp>
      <p:sp>
        <p:nvSpPr>
          <p:cNvPr id="8" name="Rectangle 7"/>
          <p:cNvSpPr/>
          <p:nvPr/>
        </p:nvSpPr>
        <p:spPr>
          <a:xfrm>
            <a:off x="6955225" y="351409"/>
            <a:ext cx="1672235" cy="5877017"/>
          </a:xfrm>
          <a:prstGeom prst="rect">
            <a:avLst/>
          </a:prstGeom>
          <a:solidFill>
            <a:srgbClr val="FFFFFF"/>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Vertical Title 1"/>
          <p:cNvSpPr>
            <a:spLocks noGrp="1"/>
          </p:cNvSpPr>
          <p:nvPr>
            <p:ph type="title" orient="vert"/>
          </p:nvPr>
        </p:nvSpPr>
        <p:spPr>
          <a:xfrm>
            <a:off x="7048577" y="395427"/>
            <a:ext cx="1485531" cy="578898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380999"/>
            <a:ext cx="6172200" cy="5791201"/>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6A404122-9A3A-4FD8-98B8-22631F32846C}" type="datetime1">
              <a:rPr lang="en-US" smtClean="0"/>
              <a:pPr/>
              <a:t>11/12/16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A84A37A-AFC2-4A01-80A1-FC20F2C0D5BB}"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259A7B8-0EC4-44C9-AFEF-25E144F11C06}" type="datetime1">
              <a:rPr lang="en-US" smtClean="0"/>
              <a:pPr/>
              <a:t>11/12/16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A84A37A-AFC2-4A01-80A1-FC20F2C0D5B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0"/>
            <a:ext cx="9144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8" name="Rounded Rectangle 7"/>
          <p:cNvSpPr/>
          <p:nvPr/>
        </p:nvSpPr>
        <p:spPr>
          <a:xfrm>
            <a:off x="91440" y="101600"/>
            <a:ext cx="8961120" cy="6664960"/>
          </a:xfrm>
          <a:prstGeom prst="roundRect">
            <a:avLst>
              <a:gd name="adj" fmla="val 1735"/>
            </a:avLst>
          </a:prstGeom>
          <a:ln w="12700"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10"/>
          </p:nvPr>
        </p:nvSpPr>
        <p:spPr/>
        <p:txBody>
          <a:bodyPr/>
          <a:lstStyle/>
          <a:p>
            <a:fld id="{82BB47B5-C739-4DAE-AACD-CC58CA843AC4}" type="datetime1">
              <a:rPr lang="en-US" smtClean="0"/>
              <a:pPr/>
              <a:t>11/12/16</a:t>
            </a:fld>
            <a:endParaRPr lang="en-US" dirty="0"/>
          </a:p>
        </p:txBody>
      </p:sp>
      <p:sp>
        <p:nvSpPr>
          <p:cNvPr id="13" name="Rectangle 12"/>
          <p:cNvSpPr/>
          <p:nvPr/>
        </p:nvSpPr>
        <p:spPr>
          <a:xfrm>
            <a:off x="451976" y="2946400"/>
            <a:ext cx="8265160" cy="2463800"/>
          </a:xfrm>
          <a:prstGeom prst="rect">
            <a:avLst/>
          </a:prstGeom>
          <a:solidFill>
            <a:srgbClr val="FFFFFF">
              <a:alpha val="83000"/>
            </a:srgb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567656" y="3048000"/>
            <a:ext cx="8033800" cy="2245359"/>
          </a:xfrm>
          <a:prstGeom prst="rect">
            <a:avLst/>
          </a:prstGeom>
          <a:solidFill>
            <a:srgbClr val="FFFFFF"/>
          </a:solidFill>
          <a:ln w="6350" cmpd="dbl">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A84A37A-AFC2-4A01-80A1-FC20F2C0D5BB}" type="slidenum">
              <a:rPr lang="en-US" smtClean="0"/>
              <a:pPr/>
              <a:t>‹#›</a:t>
            </a:fld>
            <a:endParaRPr lang="en-US" dirty="0"/>
          </a:p>
        </p:txBody>
      </p:sp>
      <p:sp>
        <p:nvSpPr>
          <p:cNvPr id="2" name="Title 1"/>
          <p:cNvSpPr>
            <a:spLocks noGrp="1"/>
          </p:cNvSpPr>
          <p:nvPr>
            <p:ph type="title"/>
          </p:nvPr>
        </p:nvSpPr>
        <p:spPr>
          <a:xfrm>
            <a:off x="736456" y="3200399"/>
            <a:ext cx="7696200" cy="1295401"/>
          </a:xfrm>
        </p:spPr>
        <p:txBody>
          <a:bodyPr anchor="b" anchorCtr="0">
            <a:noAutofit/>
          </a:bodyPr>
          <a:lstStyle>
            <a:lvl1pPr algn="ctr" defTabSz="914400" rtl="0" eaLnBrk="1" latinLnBrk="0" hangingPunct="1">
              <a:spcBef>
                <a:spcPct val="0"/>
              </a:spcBef>
              <a:buNone/>
              <a:defRPr lang="en-US" sz="4000" kern="1200" cap="all" baseline="0" dirty="0">
                <a:solidFill>
                  <a:schemeClr val="accent1">
                    <a:lumMod val="50000"/>
                  </a:schemeClr>
                </a:solidFill>
                <a:latin typeface="+mj-lt"/>
                <a:ea typeface="+mj-ea"/>
                <a:cs typeface="+mj-cs"/>
              </a:defRPr>
            </a:lvl1pPr>
          </a:lstStyle>
          <a:p>
            <a:r>
              <a:rPr lang="en-US" smtClean="0"/>
              <a:t>Click to edit Master title style</a:t>
            </a:r>
            <a:endParaRPr lang="en-US" dirty="0"/>
          </a:p>
        </p:txBody>
      </p:sp>
      <p:sp>
        <p:nvSpPr>
          <p:cNvPr id="15" name="Rectangle 14"/>
          <p:cNvSpPr/>
          <p:nvPr/>
        </p:nvSpPr>
        <p:spPr>
          <a:xfrm>
            <a:off x="675496" y="4541520"/>
            <a:ext cx="7818120" cy="664367"/>
          </a:xfrm>
          <a:prstGeom prst="rect">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p:cNvSpPr>
            <a:spLocks noGrp="1"/>
          </p:cNvSpPr>
          <p:nvPr>
            <p:ph type="body" idx="1"/>
          </p:nvPr>
        </p:nvSpPr>
        <p:spPr>
          <a:xfrm>
            <a:off x="736456" y="4607510"/>
            <a:ext cx="7696200" cy="523783"/>
          </a:xfrm>
        </p:spPr>
        <p:txBody>
          <a:bodyPr anchor="ctr">
            <a:normAutofit/>
          </a:bodyPr>
          <a:lstStyle>
            <a:lvl1pPr marL="0" indent="0" algn="ctr">
              <a:buNone/>
              <a:defRPr sz="2000" cap="all" spc="250" baseline="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14" name="Rectangle 13"/>
          <p:cNvSpPr/>
          <p:nvPr/>
        </p:nvSpPr>
        <p:spPr>
          <a:xfrm>
            <a:off x="675757" y="3124200"/>
            <a:ext cx="7817599" cy="2077720"/>
          </a:xfrm>
          <a:prstGeom prst="rect">
            <a:avLst/>
          </a:prstGeom>
          <a:noFill/>
          <a:ln w="6350" cmpd="dbl">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26128" y="408372"/>
            <a:ext cx="8260672" cy="1039427"/>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426128" y="1719071"/>
            <a:ext cx="4038600" cy="440740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719071"/>
            <a:ext cx="4038600" cy="440740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3E72AE48-94E6-46E0-BE32-5F0716DE9115}" type="datetime1">
              <a:rPr lang="en-US" smtClean="0"/>
              <a:pPr/>
              <a:t>11/12/16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A84A37A-AFC2-4A01-80A1-FC20F2C0D5B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26128" y="408372"/>
            <a:ext cx="8260672" cy="1039427"/>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26128" y="1722438"/>
            <a:ext cx="4040188" cy="639762"/>
          </a:xfrm>
        </p:spPr>
        <p:txBody>
          <a:bodyPr anchor="b">
            <a:noAutofit/>
          </a:bodyPr>
          <a:lstStyle>
            <a:lvl1pPr marL="0" indent="0" algn="ctr">
              <a:buNone/>
              <a:defRPr sz="2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26128" y="2438400"/>
            <a:ext cx="4040188" cy="368776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45025" y="1722438"/>
            <a:ext cx="4041775" cy="639762"/>
          </a:xfrm>
        </p:spPr>
        <p:txBody>
          <a:bodyPr anchor="b">
            <a:noAutofit/>
          </a:bodyPr>
          <a:lstStyle>
            <a:lvl1pPr marL="0" indent="0" algn="ctr">
              <a:buNone/>
              <a:defRPr sz="2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438400"/>
            <a:ext cx="4041775" cy="368776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0884C285-8BCE-48FC-97D9-E2837AF38351}" type="datetime1">
              <a:rPr lang="en-US" smtClean="0"/>
              <a:pPr/>
              <a:t>11/12/16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A84A37A-AFC2-4A01-80A1-FC20F2C0D5B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0E70D3E6-EF16-4488-94A4-211508FE4682}" type="datetime1">
              <a:rPr lang="en-US" smtClean="0"/>
              <a:pPr/>
              <a:t>11/12/16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A84A37A-AFC2-4A01-80A1-FC20F2C0D5B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ounded Rectangle 10"/>
          <p:cNvSpPr/>
          <p:nvPr/>
        </p:nvSpPr>
        <p:spPr>
          <a:xfrm>
            <a:off x="91440" y="101600"/>
            <a:ext cx="8961120" cy="6664960"/>
          </a:xfrm>
          <a:prstGeom prst="roundRect">
            <a:avLst>
              <a:gd name="adj" fmla="val 1735"/>
            </a:avLst>
          </a:prstGeom>
          <a:ln w="12700"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Date Placeholder 1"/>
          <p:cNvSpPr>
            <a:spLocks noGrp="1"/>
          </p:cNvSpPr>
          <p:nvPr>
            <p:ph type="dt" sz="half" idx="10"/>
          </p:nvPr>
        </p:nvSpPr>
        <p:spPr/>
        <p:txBody>
          <a:bodyPr/>
          <a:lstStyle/>
          <a:p>
            <a:fld id="{7077FB3B-20DA-4D0E-BF16-8262B7156612}" type="datetime1">
              <a:rPr lang="en-US" smtClean="0"/>
              <a:pPr/>
              <a:t>11/12/16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A84A37A-AFC2-4A01-80A1-FC20F2C0D5B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ounded Rectangle 11"/>
          <p:cNvSpPr/>
          <p:nvPr/>
        </p:nvSpPr>
        <p:spPr>
          <a:xfrm>
            <a:off x="91440" y="101600"/>
            <a:ext cx="8961120" cy="6664960"/>
          </a:xfrm>
          <a:prstGeom prst="roundRect">
            <a:avLst>
              <a:gd name="adj" fmla="val 1735"/>
            </a:avLst>
          </a:prstGeom>
          <a:ln w="12700"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886200" y="685800"/>
            <a:ext cx="4572000" cy="525780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8C273C2C-6BD0-40EC-8D8D-4D51F089C5EB}" type="datetime1">
              <a:rPr lang="en-US" smtClean="0"/>
              <a:pPr/>
              <a:t>11/12/16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A84A37A-AFC2-4A01-80A1-FC20F2C0D5BB}" type="slidenum">
              <a:rPr lang="en-US" smtClean="0"/>
              <a:pPr/>
              <a:t>‹#›</a:t>
            </a:fld>
            <a:endParaRPr lang="en-US"/>
          </a:p>
        </p:txBody>
      </p:sp>
      <p:sp>
        <p:nvSpPr>
          <p:cNvPr id="8" name="Rectangle 7"/>
          <p:cNvSpPr/>
          <p:nvPr/>
        </p:nvSpPr>
        <p:spPr>
          <a:xfrm>
            <a:off x="560034" y="1505712"/>
            <a:ext cx="2716566" cy="3523488"/>
          </a:xfrm>
          <a:prstGeom prst="rect">
            <a:avLst/>
          </a:prstGeom>
          <a:solidFill>
            <a:srgbClr val="FFFFFF">
              <a:alpha val="83000"/>
            </a:srgb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676690" y="1642472"/>
            <a:ext cx="2483254" cy="3234328"/>
          </a:xfrm>
          <a:prstGeom prst="rect">
            <a:avLst/>
          </a:prstGeom>
          <a:solidFill>
            <a:srgbClr val="FFFFFF"/>
          </a:solidFill>
          <a:ln w="6350" cmpd="dbl">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p:cNvSpPr>
            <a:spLocks noGrp="1"/>
          </p:cNvSpPr>
          <p:nvPr>
            <p:ph type="body" sz="half" idx="2"/>
          </p:nvPr>
        </p:nvSpPr>
        <p:spPr>
          <a:xfrm>
            <a:off x="769000" y="2971800"/>
            <a:ext cx="2298634" cy="1752600"/>
          </a:xfrm>
        </p:spPr>
        <p:txBody>
          <a:bodyPr/>
          <a:lstStyle>
            <a:lvl1pPr marL="0" indent="0">
              <a:spcBef>
                <a:spcPts val="400"/>
              </a:spcBef>
              <a:buNone/>
              <a:defRPr sz="1400">
                <a:solidFill>
                  <a:schemeClr val="accent1">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 name="Title 1"/>
          <p:cNvSpPr>
            <a:spLocks noGrp="1"/>
          </p:cNvSpPr>
          <p:nvPr>
            <p:ph type="title"/>
          </p:nvPr>
        </p:nvSpPr>
        <p:spPr>
          <a:xfrm>
            <a:off x="769000" y="1734312"/>
            <a:ext cx="2298634" cy="1191620"/>
          </a:xfrm>
        </p:spPr>
        <p:txBody>
          <a:bodyPr anchor="b">
            <a:normAutofit/>
          </a:bodyPr>
          <a:lstStyle>
            <a:lvl1pPr algn="l">
              <a:defRPr sz="2000" b="0">
                <a:solidFill>
                  <a:schemeClr val="accent1">
                    <a:lumMod val="75000"/>
                  </a:schemeClr>
                </a:solidFill>
              </a:defRPr>
            </a:lvl1pPr>
          </a:lstStyle>
          <a:p>
            <a:r>
              <a:rPr lang="en-US" smtClean="0"/>
              <a:t>Click to edit Master title style</a:t>
            </a:r>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0"/>
            <a:ext cx="9144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 name="Rounded Rectangle 8"/>
          <p:cNvSpPr/>
          <p:nvPr/>
        </p:nvSpPr>
        <p:spPr>
          <a:xfrm>
            <a:off x="91440" y="101600"/>
            <a:ext cx="8961120" cy="6664960"/>
          </a:xfrm>
          <a:prstGeom prst="roundRect">
            <a:avLst>
              <a:gd name="adj" fmla="val 1735"/>
            </a:avLst>
          </a:prstGeom>
          <a:ln w="12700"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idx="1"/>
          </p:nvPr>
        </p:nvSpPr>
        <p:spPr>
          <a:xfrm>
            <a:off x="685800" y="621437"/>
            <a:ext cx="7772400" cy="4331564"/>
          </a:xfrm>
          <a:solidFill>
            <a:schemeClr val="bg2"/>
          </a:solidFill>
          <a:ln>
            <a:noFill/>
          </a:ln>
          <a:effectLst>
            <a:softEdge rad="12700"/>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5" name="Date Placeholder 4"/>
          <p:cNvSpPr>
            <a:spLocks noGrp="1"/>
          </p:cNvSpPr>
          <p:nvPr>
            <p:ph type="dt" sz="half" idx="10"/>
          </p:nvPr>
        </p:nvSpPr>
        <p:spPr/>
        <p:txBody>
          <a:bodyPr/>
          <a:lstStyle/>
          <a:p>
            <a:fld id="{2D377F5C-EDA7-4864-9756-35769B0E62CF}" type="datetime1">
              <a:rPr lang="en-US" smtClean="0"/>
              <a:pPr/>
              <a:t>11/12/16</a:t>
            </a:fld>
            <a:endParaRPr lang="en-US"/>
          </a:p>
        </p:txBody>
      </p:sp>
      <p:sp>
        <p:nvSpPr>
          <p:cNvPr id="7" name="Slide Number Placeholder 6"/>
          <p:cNvSpPr>
            <a:spLocks noGrp="1"/>
          </p:cNvSpPr>
          <p:nvPr>
            <p:ph type="sldNum" sz="quarter" idx="12"/>
          </p:nvPr>
        </p:nvSpPr>
        <p:spPr/>
        <p:txBody>
          <a:bodyPr/>
          <a:lstStyle/>
          <a:p>
            <a:fld id="{FA84A37A-AFC2-4A01-80A1-FC20F2C0D5BB}" type="slidenum">
              <a:rPr lang="en-US" smtClean="0"/>
              <a:pPr/>
              <a:t>‹#›</a:t>
            </a:fld>
            <a:endParaRPr lang="en-US"/>
          </a:p>
        </p:txBody>
      </p:sp>
      <p:sp>
        <p:nvSpPr>
          <p:cNvPr id="10" name="Rectangle 9"/>
          <p:cNvSpPr/>
          <p:nvPr/>
        </p:nvSpPr>
        <p:spPr>
          <a:xfrm>
            <a:off x="685800" y="4953000"/>
            <a:ext cx="7772400" cy="1371600"/>
          </a:xfrm>
          <a:prstGeom prst="rect">
            <a:avLst/>
          </a:prstGeom>
          <a:solidFill>
            <a:srgbClr val="FFFFFF">
              <a:alpha val="83000"/>
            </a:srgb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761999" y="5029200"/>
            <a:ext cx="7600765" cy="1202924"/>
          </a:xfrm>
          <a:prstGeom prst="rect">
            <a:avLst/>
          </a:prstGeom>
          <a:solidFill>
            <a:srgbClr val="FFFFFF"/>
          </a:solidFill>
          <a:ln w="6350" cmpd="dbl">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ooter Placeholder 5"/>
          <p:cNvSpPr>
            <a:spLocks noGrp="1"/>
          </p:cNvSpPr>
          <p:nvPr>
            <p:ph type="ftr" sz="quarter" idx="11"/>
          </p:nvPr>
        </p:nvSpPr>
        <p:spPr/>
        <p:txBody>
          <a:bodyPr/>
          <a:lstStyle/>
          <a:p>
            <a:endParaRPr lang="en-US"/>
          </a:p>
        </p:txBody>
      </p:sp>
      <p:sp>
        <p:nvSpPr>
          <p:cNvPr id="13" name="Rectangle 12"/>
          <p:cNvSpPr/>
          <p:nvPr/>
        </p:nvSpPr>
        <p:spPr>
          <a:xfrm>
            <a:off x="914400" y="5638800"/>
            <a:ext cx="7328514" cy="451696"/>
          </a:xfrm>
          <a:prstGeom prst="rect">
            <a:avLst/>
          </a:prstGeom>
          <a:solidFill>
            <a:schemeClr val="accent1"/>
          </a:solidFill>
          <a:ln w="6350" cmpd="dbl">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605589" y="5074920"/>
            <a:ext cx="7946136" cy="1097280"/>
          </a:xfrm>
          <a:prstGeom prst="rect">
            <a:avLst/>
          </a:prstGeom>
          <a:noFill/>
          <a:ln w="6350" cmpd="dbl">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p:cNvSpPr>
            <a:spLocks noGrp="1"/>
          </p:cNvSpPr>
          <p:nvPr>
            <p:ph type="body" sz="half" idx="2"/>
          </p:nvPr>
        </p:nvSpPr>
        <p:spPr>
          <a:xfrm>
            <a:off x="956289" y="5656556"/>
            <a:ext cx="7244736" cy="401715"/>
          </a:xfrm>
        </p:spPr>
        <p:txBody>
          <a:bodyPr anchor="ctr">
            <a:normAutofit/>
          </a:bodyPr>
          <a:lstStyle>
            <a:lvl1pPr marL="0" indent="0" algn="ctr">
              <a:buNone/>
              <a:defRPr sz="1500" cap="all" spc="250" baseline="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 name="Title 1"/>
          <p:cNvSpPr>
            <a:spLocks noGrp="1"/>
          </p:cNvSpPr>
          <p:nvPr>
            <p:ph type="title"/>
          </p:nvPr>
        </p:nvSpPr>
        <p:spPr>
          <a:xfrm>
            <a:off x="914400" y="5105400"/>
            <a:ext cx="7328514" cy="523043"/>
          </a:xfrm>
        </p:spPr>
        <p:txBody>
          <a:bodyPr anchor="ctr" anchorCtr="0"/>
          <a:lstStyle>
            <a:lvl1pPr algn="ctr">
              <a:defRPr sz="2000" b="0">
                <a:solidFill>
                  <a:schemeClr val="accent1">
                    <a:lumMod val="75000"/>
                  </a:schemeClr>
                </a:solidFill>
              </a:defRPr>
            </a:lvl1pPr>
          </a:lstStyle>
          <a:p>
            <a:r>
              <a:rPr lang="en-US" smtClean="0"/>
              <a:t>Click to edit Master title style</a:t>
            </a:r>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8" name="Rectangle 7"/>
          <p:cNvSpPr/>
          <p:nvPr/>
        </p:nvSpPr>
        <p:spPr>
          <a:xfrm>
            <a:off x="0" y="0"/>
            <a:ext cx="9144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 name="Rounded Rectangle 6"/>
          <p:cNvSpPr/>
          <p:nvPr/>
        </p:nvSpPr>
        <p:spPr>
          <a:xfrm>
            <a:off x="91440" y="101600"/>
            <a:ext cx="8961120" cy="6664960"/>
          </a:xfrm>
          <a:prstGeom prst="roundRect">
            <a:avLst>
              <a:gd name="adj" fmla="val 1735"/>
            </a:avLst>
          </a:prstGeom>
          <a:ln w="12700"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p:cNvSpPr>
            <a:spLocks noGrp="1"/>
          </p:cNvSpPr>
          <p:nvPr>
            <p:ph type="body" idx="1"/>
          </p:nvPr>
        </p:nvSpPr>
        <p:spPr>
          <a:xfrm>
            <a:off x="457200" y="1752600"/>
            <a:ext cx="8229600" cy="43735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2"/>
                </a:solidFill>
              </a:defRPr>
            </a:lvl1pPr>
          </a:lstStyle>
          <a:p>
            <a:fld id="{88B99C93-F56F-46AB-9EB8-53614A95B15F}" type="datetime1">
              <a:rPr lang="en-US" smtClean="0"/>
              <a:pPr/>
              <a:t>11/12/16</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2"/>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2"/>
                </a:solidFill>
              </a:defRPr>
            </a:lvl1pPr>
          </a:lstStyle>
          <a:p>
            <a:fld id="{FA84A37A-AFC2-4A01-80A1-FC20F2C0D5BB}" type="slidenum">
              <a:rPr lang="en-US" smtClean="0"/>
              <a:pPr/>
              <a:t>‹#›</a:t>
            </a:fld>
            <a:endParaRPr lang="en-US" dirty="0"/>
          </a:p>
        </p:txBody>
      </p:sp>
      <p:sp>
        <p:nvSpPr>
          <p:cNvPr id="9" name="Rectangle 8"/>
          <p:cNvSpPr/>
          <p:nvPr/>
        </p:nvSpPr>
        <p:spPr>
          <a:xfrm>
            <a:off x="274320" y="278166"/>
            <a:ext cx="8595360" cy="1325880"/>
          </a:xfrm>
          <a:prstGeom prst="rect">
            <a:avLst/>
          </a:prstGeom>
          <a:solidFill>
            <a:srgbClr val="FFFFFF">
              <a:alpha val="83000"/>
            </a:srgb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sz="1800" kern="1200">
              <a:solidFill>
                <a:schemeClr val="lt1"/>
              </a:solidFill>
              <a:latin typeface="+mn-lt"/>
              <a:ea typeface="+mn-ea"/>
              <a:cs typeface="+mn-cs"/>
            </a:endParaRPr>
          </a:p>
        </p:txBody>
      </p:sp>
      <p:sp>
        <p:nvSpPr>
          <p:cNvPr id="10" name="Rectangle 9"/>
          <p:cNvSpPr/>
          <p:nvPr/>
        </p:nvSpPr>
        <p:spPr>
          <a:xfrm>
            <a:off x="372863" y="372862"/>
            <a:ext cx="8380520" cy="1118587"/>
          </a:xfrm>
          <a:prstGeom prst="rect">
            <a:avLst/>
          </a:prstGeom>
          <a:solidFill>
            <a:srgbClr val="FFFFFF"/>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426128" y="408372"/>
            <a:ext cx="8260672" cy="1039427"/>
          </a:xfrm>
          <a:prstGeom prst="rect">
            <a:avLst/>
          </a:prstGeom>
        </p:spPr>
        <p:txBody>
          <a:bodyPr vert="horz" lIns="91440" tIns="45720" rIns="91440" bIns="45720" rtlCol="0" anchor="ctr">
            <a:normAutofit/>
          </a:bodyPr>
          <a:lstStyle/>
          <a:p>
            <a:r>
              <a:rPr lang="en-US" smtClean="0"/>
              <a:t>Click to edit Master title style</a:t>
            </a:r>
            <a:endParaRPr lang="en-US" dirty="0"/>
          </a:p>
        </p:txBody>
      </p:sp>
    </p:spTree>
  </p:cSld>
  <p:clrMap bg1="lt1" tx1="dk1" bg2="lt2" tx2="dk2" accent1="accent1" accent2="accent2" accent3="accent3" accent4="accent4" accent5="accent5" accent6="accent6" hlink="hlink" folHlink="folHlink"/>
  <p:sldLayoutIdLst>
    <p:sldLayoutId id="2147483830" r:id="rId1"/>
    <p:sldLayoutId id="2147483831" r:id="rId2"/>
    <p:sldLayoutId id="2147483832" r:id="rId3"/>
    <p:sldLayoutId id="2147483833" r:id="rId4"/>
    <p:sldLayoutId id="2147483834" r:id="rId5"/>
    <p:sldLayoutId id="2147483835" r:id="rId6"/>
    <p:sldLayoutId id="2147483836" r:id="rId7"/>
    <p:sldLayoutId id="2147483837" r:id="rId8"/>
    <p:sldLayoutId id="2147483838" r:id="rId9"/>
    <p:sldLayoutId id="2147483839" r:id="rId10"/>
    <p:sldLayoutId id="2147483840" r:id="rId11"/>
  </p:sldLayoutIdLst>
  <p:hf sldNum="0" hdr="0" ftr="0" dt="0"/>
  <p:txStyles>
    <p:titleStyle>
      <a:lvl1pPr algn="ctr" defTabSz="914400" rtl="0" eaLnBrk="1" latinLnBrk="0" hangingPunct="1">
        <a:spcBef>
          <a:spcPct val="0"/>
        </a:spcBef>
        <a:buNone/>
        <a:defRPr sz="3500" kern="1200" cap="all" baseline="0">
          <a:solidFill>
            <a:schemeClr val="accent1">
              <a:lumMod val="75000"/>
            </a:schemeClr>
          </a:solidFill>
          <a:latin typeface="+mj-lt"/>
          <a:ea typeface="+mj-ea"/>
          <a:cs typeface="+mj-cs"/>
        </a:defRPr>
      </a:lvl1pPr>
    </p:titleStyle>
    <p:bodyStyle>
      <a:lvl1pPr marL="342900" indent="-228600" algn="l" defTabSz="914400" rtl="0" eaLnBrk="1" latinLnBrk="0" hangingPunct="1">
        <a:spcBef>
          <a:spcPct val="20000"/>
        </a:spcBef>
        <a:buClr>
          <a:schemeClr val="accent1"/>
        </a:buClr>
        <a:buFont typeface="Arial" pitchFamily="34" charset="0"/>
        <a:buChar char="•"/>
        <a:defRPr sz="2400" kern="1200">
          <a:solidFill>
            <a:schemeClr val="tx2"/>
          </a:solidFill>
          <a:latin typeface="+mn-lt"/>
          <a:ea typeface="+mn-ea"/>
          <a:cs typeface="+mn-cs"/>
        </a:defRPr>
      </a:lvl1pPr>
      <a:lvl2pPr marL="640080" indent="-228600" algn="l" defTabSz="914400" rtl="0" eaLnBrk="1" latinLnBrk="0" hangingPunct="1">
        <a:spcBef>
          <a:spcPct val="20000"/>
        </a:spcBef>
        <a:buClr>
          <a:schemeClr val="accent2"/>
        </a:buClr>
        <a:buFont typeface="Arial" pitchFamily="34" charset="0"/>
        <a:buChar char="•"/>
        <a:defRPr sz="2000" kern="1200">
          <a:solidFill>
            <a:schemeClr val="tx2"/>
          </a:solidFill>
          <a:latin typeface="+mn-lt"/>
          <a:ea typeface="+mn-ea"/>
          <a:cs typeface="+mn-cs"/>
        </a:defRPr>
      </a:lvl2pPr>
      <a:lvl3pPr marL="914400" indent="-228600" algn="l" defTabSz="914400" rtl="0" eaLnBrk="1" latinLnBrk="0" hangingPunct="1">
        <a:spcBef>
          <a:spcPct val="20000"/>
        </a:spcBef>
        <a:buClr>
          <a:schemeClr val="accent3"/>
        </a:buClr>
        <a:buFont typeface="Arial" pitchFamily="34" charset="0"/>
        <a:buChar char="•"/>
        <a:defRPr sz="1800" kern="1200">
          <a:solidFill>
            <a:schemeClr val="tx2"/>
          </a:solidFill>
          <a:latin typeface="+mn-lt"/>
          <a:ea typeface="+mn-ea"/>
          <a:cs typeface="+mn-cs"/>
        </a:defRPr>
      </a:lvl3pPr>
      <a:lvl4pPr marL="1280160" indent="-228600" algn="l" defTabSz="914400" rtl="0" eaLnBrk="1" latinLnBrk="0" hangingPunct="1">
        <a:spcBef>
          <a:spcPct val="20000"/>
        </a:spcBef>
        <a:buClr>
          <a:schemeClr val="accent4"/>
        </a:buClr>
        <a:buFont typeface="Arial" pitchFamily="34" charset="0"/>
        <a:buChar char="•"/>
        <a:defRPr sz="1600" kern="1200">
          <a:solidFill>
            <a:schemeClr val="tx2"/>
          </a:solidFill>
          <a:latin typeface="+mn-lt"/>
          <a:ea typeface="+mn-ea"/>
          <a:cs typeface="+mn-cs"/>
        </a:defRPr>
      </a:lvl4pPr>
      <a:lvl5pPr marL="1554480" indent="-228600" algn="l" defTabSz="914400" rtl="0" eaLnBrk="1" latinLnBrk="0" hangingPunct="1">
        <a:spcBef>
          <a:spcPct val="20000"/>
        </a:spcBef>
        <a:buClr>
          <a:schemeClr val="accent5"/>
        </a:buClr>
        <a:buFont typeface="Arial" pitchFamily="34" charset="0"/>
        <a:buChar char="•"/>
        <a:defRPr sz="1600" kern="1200" baseline="0">
          <a:solidFill>
            <a:schemeClr val="tx2"/>
          </a:solidFill>
          <a:latin typeface="+mn-lt"/>
          <a:ea typeface="+mn-ea"/>
          <a:cs typeface="+mn-cs"/>
        </a:defRPr>
      </a:lvl5pPr>
      <a:lvl6pPr marL="1737360" indent="-182880" algn="l" defTabSz="914400" rtl="0" eaLnBrk="1" latinLnBrk="0" hangingPunct="1">
        <a:spcBef>
          <a:spcPct val="20000"/>
        </a:spcBef>
        <a:buClr>
          <a:schemeClr val="accent1"/>
        </a:buClr>
        <a:buFont typeface="Arial" pitchFamily="34" charset="0"/>
        <a:buChar char="•"/>
        <a:defRPr sz="1400" kern="1200">
          <a:solidFill>
            <a:schemeClr val="tx2"/>
          </a:solidFill>
          <a:latin typeface="+mn-lt"/>
          <a:ea typeface="+mn-ea"/>
          <a:cs typeface="+mn-cs"/>
        </a:defRPr>
      </a:lvl6pPr>
      <a:lvl7pPr marL="2011680" indent="-182880" algn="l" defTabSz="914400" rtl="0" eaLnBrk="1" latinLnBrk="0" hangingPunct="1">
        <a:spcBef>
          <a:spcPct val="20000"/>
        </a:spcBef>
        <a:buClr>
          <a:schemeClr val="accent2"/>
        </a:buClr>
        <a:buFont typeface="Arial" pitchFamily="34" charset="0"/>
        <a:buChar char="•"/>
        <a:defRPr sz="1400" kern="1200">
          <a:solidFill>
            <a:schemeClr val="tx2"/>
          </a:solidFill>
          <a:latin typeface="+mn-lt"/>
          <a:ea typeface="+mn-ea"/>
          <a:cs typeface="+mn-cs"/>
        </a:defRPr>
      </a:lvl7pPr>
      <a:lvl8pPr marL="2194560" indent="-182880" algn="l" defTabSz="914400" rtl="0" eaLnBrk="1" latinLnBrk="0" hangingPunct="1">
        <a:spcBef>
          <a:spcPct val="20000"/>
        </a:spcBef>
        <a:buClr>
          <a:schemeClr val="accent3"/>
        </a:buClr>
        <a:buFont typeface="Arial" pitchFamily="34" charset="0"/>
        <a:buChar char="•"/>
        <a:defRPr sz="1400" kern="1200">
          <a:solidFill>
            <a:schemeClr val="tx2"/>
          </a:solidFill>
          <a:latin typeface="+mn-lt"/>
          <a:ea typeface="+mn-ea"/>
          <a:cs typeface="+mn-cs"/>
        </a:defRPr>
      </a:lvl8pPr>
      <a:lvl9pPr marL="2377440" indent="-182880" algn="l" defTabSz="914400" rtl="0" eaLnBrk="1" latinLnBrk="0" hangingPunct="1">
        <a:spcBef>
          <a:spcPct val="20000"/>
        </a:spcBef>
        <a:buClr>
          <a:schemeClr val="accent4"/>
        </a:buClr>
        <a:buFont typeface="Arial" pitchFamily="34" charset="0"/>
        <a:buChar char="•"/>
        <a:defRPr sz="14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7.xml"/><Relationship Id="rId4" Type="http://schemas.openxmlformats.org/officeDocument/2006/relationships/oleObject" Target="../embeddings/oleObject6.bin"/><Relationship Id="rId5" Type="http://schemas.openxmlformats.org/officeDocument/2006/relationships/image" Target="../media/image19.emf"/><Relationship Id="rId6" Type="http://schemas.openxmlformats.org/officeDocument/2006/relationships/oleObject" Target="../embeddings/oleObject7.bin"/><Relationship Id="rId7" Type="http://schemas.openxmlformats.org/officeDocument/2006/relationships/image" Target="../media/image20.emf"/><Relationship Id="rId8" Type="http://schemas.openxmlformats.org/officeDocument/2006/relationships/oleObject" Target="../embeddings/oleObject8.bin"/><Relationship Id="rId9" Type="http://schemas.openxmlformats.org/officeDocument/2006/relationships/image" Target="../media/image21.emf"/><Relationship Id="rId1" Type="http://schemas.openxmlformats.org/officeDocument/2006/relationships/vmlDrawing" Target="../drawings/vmlDrawing3.vml"/><Relationship Id="rId2"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 Id="rId3"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8.xml"/><Relationship Id="rId4" Type="http://schemas.openxmlformats.org/officeDocument/2006/relationships/oleObject" Target="../embeddings/oleObject9.bin"/><Relationship Id="rId5" Type="http://schemas.openxmlformats.org/officeDocument/2006/relationships/image" Target="../media/image24.emf"/><Relationship Id="rId6" Type="http://schemas.openxmlformats.org/officeDocument/2006/relationships/oleObject" Target="../embeddings/oleObject10.bin"/><Relationship Id="rId7" Type="http://schemas.openxmlformats.org/officeDocument/2006/relationships/image" Target="../media/image25.emf"/><Relationship Id="rId8" Type="http://schemas.openxmlformats.org/officeDocument/2006/relationships/image" Target="../media/image26.png"/><Relationship Id="rId1" Type="http://schemas.openxmlformats.org/officeDocument/2006/relationships/vmlDrawing" Target="../drawings/vmlDrawing4.vml"/><Relationship Id="rId2"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9.xml"/><Relationship Id="rId4" Type="http://schemas.openxmlformats.org/officeDocument/2006/relationships/oleObject" Target="../embeddings/oleObject11.bin"/><Relationship Id="rId5" Type="http://schemas.openxmlformats.org/officeDocument/2006/relationships/image" Target="../media/image27.emf"/><Relationship Id="rId6" Type="http://schemas.openxmlformats.org/officeDocument/2006/relationships/image" Target="../media/image28.emf"/><Relationship Id="rId1" Type="http://schemas.openxmlformats.org/officeDocument/2006/relationships/vmlDrawing" Target="../drawings/vmlDrawing5.vml"/><Relationship Id="rId2"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0.xml"/><Relationship Id="rId4" Type="http://schemas.openxmlformats.org/officeDocument/2006/relationships/oleObject" Target="../embeddings/oleObject12.bin"/><Relationship Id="rId5" Type="http://schemas.openxmlformats.org/officeDocument/2006/relationships/image" Target="../media/image29.emf"/><Relationship Id="rId6" Type="http://schemas.openxmlformats.org/officeDocument/2006/relationships/oleObject" Target="../embeddings/oleObject13.bin"/><Relationship Id="rId7" Type="http://schemas.openxmlformats.org/officeDocument/2006/relationships/image" Target="../media/image30.emf"/><Relationship Id="rId8" Type="http://schemas.openxmlformats.org/officeDocument/2006/relationships/image" Target="../media/image31.png"/><Relationship Id="rId1" Type="http://schemas.openxmlformats.org/officeDocument/2006/relationships/vmlDrawing" Target="../drawings/vmlDrawing6.vml"/><Relationship Id="rId2"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1.xml"/><Relationship Id="rId4" Type="http://schemas.openxmlformats.org/officeDocument/2006/relationships/image" Target="../media/image33.png"/><Relationship Id="rId5" Type="http://schemas.openxmlformats.org/officeDocument/2006/relationships/oleObject" Target="../embeddings/oleObject14.bin"/><Relationship Id="rId6" Type="http://schemas.openxmlformats.org/officeDocument/2006/relationships/image" Target="../media/image32.emf"/><Relationship Id="rId1" Type="http://schemas.openxmlformats.org/officeDocument/2006/relationships/vmlDrawing" Target="../drawings/vmlDrawing7.vml"/><Relationship Id="rId2"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2.xml"/><Relationship Id="rId4" Type="http://schemas.openxmlformats.org/officeDocument/2006/relationships/image" Target="../media/image35.png"/><Relationship Id="rId5" Type="http://schemas.openxmlformats.org/officeDocument/2006/relationships/oleObject" Target="../embeddings/oleObject15.bin"/><Relationship Id="rId6" Type="http://schemas.openxmlformats.org/officeDocument/2006/relationships/image" Target="../media/image34.emf"/><Relationship Id="rId1" Type="http://schemas.openxmlformats.org/officeDocument/2006/relationships/vmlDrawing" Target="../drawings/vmlDrawing8.vml"/><Relationship Id="rId2"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9.png"/><Relationship Id="rId4" Type="http://schemas.openxmlformats.org/officeDocument/2006/relationships/oleObject" Target="../embeddings/oleObject16.bin"/><Relationship Id="rId5" Type="http://schemas.openxmlformats.org/officeDocument/2006/relationships/image" Target="../media/image36.emf"/><Relationship Id="rId6" Type="http://schemas.openxmlformats.org/officeDocument/2006/relationships/oleObject" Target="../embeddings/oleObject17.bin"/><Relationship Id="rId7" Type="http://schemas.openxmlformats.org/officeDocument/2006/relationships/image" Target="../media/image37.emf"/><Relationship Id="rId8" Type="http://schemas.openxmlformats.org/officeDocument/2006/relationships/oleObject" Target="../embeddings/oleObject18.bin"/><Relationship Id="rId9" Type="http://schemas.openxmlformats.org/officeDocument/2006/relationships/image" Target="../media/image38.emf"/><Relationship Id="rId1" Type="http://schemas.openxmlformats.org/officeDocument/2006/relationships/vmlDrawing" Target="../drawings/vmlDrawing9.vml"/><Relationship Id="rId2"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3.xml"/><Relationship Id="rId4" Type="http://schemas.openxmlformats.org/officeDocument/2006/relationships/oleObject" Target="../embeddings/oleObject19.bin"/><Relationship Id="rId5" Type="http://schemas.openxmlformats.org/officeDocument/2006/relationships/image" Target="../media/image40.emf"/><Relationship Id="rId6" Type="http://schemas.openxmlformats.org/officeDocument/2006/relationships/image" Target="../media/image41.png"/><Relationship Id="rId1" Type="http://schemas.openxmlformats.org/officeDocument/2006/relationships/vmlDrawing" Target="../drawings/vmlDrawing10.vml"/><Relationship Id="rId2"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4.png"/><Relationship Id="rId4" Type="http://schemas.openxmlformats.org/officeDocument/2006/relationships/image" Target="../media/image45.png"/><Relationship Id="rId1" Type="http://schemas.openxmlformats.org/officeDocument/2006/relationships/slideLayout" Target="../slideLayouts/slideLayout2.xml"/><Relationship Id="rId2" Type="http://schemas.openxmlformats.org/officeDocument/2006/relationships/image" Target="../media/image4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6.png"/></Relationships>
</file>

<file path=ppt/slides/_rels/slide22.xml.rels><?xml version="1.0" encoding="UTF-8" standalone="yes"?>
<Relationships xmlns="http://schemas.openxmlformats.org/package/2006/relationships"><Relationship Id="rId3" Type="http://schemas.openxmlformats.org/officeDocument/2006/relationships/oleObject" Target="../embeddings/oleObject20.bin"/><Relationship Id="rId4" Type="http://schemas.openxmlformats.org/officeDocument/2006/relationships/image" Target="../media/image47.wmf"/><Relationship Id="rId5" Type="http://schemas.openxmlformats.org/officeDocument/2006/relationships/oleObject" Target="../embeddings/oleObject21.bin"/><Relationship Id="rId6" Type="http://schemas.openxmlformats.org/officeDocument/2006/relationships/image" Target="../media/image48.wmf"/><Relationship Id="rId1" Type="http://schemas.openxmlformats.org/officeDocument/2006/relationships/vmlDrawing" Target="../drawings/vmlDrawing11.vml"/><Relationship Id="rId2"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25.xml.rels><?xml version="1.0" encoding="UTF-8" standalone="yes"?>
<Relationships xmlns="http://schemas.openxmlformats.org/package/2006/relationships"><Relationship Id="rId3" Type="http://schemas.openxmlformats.org/officeDocument/2006/relationships/image" Target="../media/image51.png"/><Relationship Id="rId4" Type="http://schemas.openxmlformats.org/officeDocument/2006/relationships/image" Target="../media/image52.png"/><Relationship Id="rId5" Type="http://schemas.openxmlformats.org/officeDocument/2006/relationships/image" Target="../media/image53.png"/><Relationship Id="rId1" Type="http://schemas.openxmlformats.org/officeDocument/2006/relationships/slideLayout" Target="../slideLayouts/slideLayout2.xml"/><Relationship Id="rId2" Type="http://schemas.openxmlformats.org/officeDocument/2006/relationships/image" Target="../media/image5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54.emf"/></Relationships>
</file>

<file path=ppt/slides/_rels/slide27.xml.rels><?xml version="1.0" encoding="UTF-8" standalone="yes"?>
<Relationships xmlns="http://schemas.openxmlformats.org/package/2006/relationships"><Relationship Id="rId3" Type="http://schemas.openxmlformats.org/officeDocument/2006/relationships/image" Target="../media/image55.jpeg"/><Relationship Id="rId4" Type="http://schemas.openxmlformats.org/officeDocument/2006/relationships/image" Target="../media/image56.jpg"/><Relationship Id="rId5" Type="http://schemas.openxmlformats.org/officeDocument/2006/relationships/image" Target="../media/image57.jp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8.xml.rels><?xml version="1.0" encoding="UTF-8" standalone="yes"?>
<Relationships xmlns="http://schemas.openxmlformats.org/package/2006/relationships"><Relationship Id="rId3" Type="http://schemas.openxmlformats.org/officeDocument/2006/relationships/image" Target="../media/image59.png"/><Relationship Id="rId4" Type="http://schemas.openxmlformats.org/officeDocument/2006/relationships/image" Target="../media/image60.jpg"/><Relationship Id="rId5" Type="http://schemas.openxmlformats.org/officeDocument/2006/relationships/image" Target="../media/image61.jpg"/><Relationship Id="rId1" Type="http://schemas.openxmlformats.org/officeDocument/2006/relationships/slideLayout" Target="../slideLayouts/slideLayout2.xml"/><Relationship Id="rId2" Type="http://schemas.openxmlformats.org/officeDocument/2006/relationships/image" Target="../media/image58.png"/></Relationships>
</file>

<file path=ppt/slides/_rels/slide29.xml.rels><?xml version="1.0" encoding="UTF-8" standalone="yes"?>
<Relationships xmlns="http://schemas.openxmlformats.org/package/2006/relationships"><Relationship Id="rId3" Type="http://schemas.openxmlformats.org/officeDocument/2006/relationships/image" Target="../media/image63.jpg"/><Relationship Id="rId4" Type="http://schemas.openxmlformats.org/officeDocument/2006/relationships/image" Target="../media/image64.jpg"/><Relationship Id="rId1" Type="http://schemas.openxmlformats.org/officeDocument/2006/relationships/slideLayout" Target="../slideLayouts/slideLayout2.xml"/><Relationship Id="rId2" Type="http://schemas.openxmlformats.org/officeDocument/2006/relationships/image" Target="../media/image6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5.png"/><Relationship Id="rId3" Type="http://schemas.openxmlformats.org/officeDocument/2006/relationships/image" Target="../media/image60.jp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17.xml"/><Relationship Id="rId4" Type="http://schemas.openxmlformats.org/officeDocument/2006/relationships/image" Target="../media/image67.png"/><Relationship Id="rId5" Type="http://schemas.openxmlformats.org/officeDocument/2006/relationships/oleObject" Target="../embeddings/oleObject22.bin"/><Relationship Id="rId6" Type="http://schemas.openxmlformats.org/officeDocument/2006/relationships/image" Target="../media/image66.emf"/><Relationship Id="rId1" Type="http://schemas.openxmlformats.org/officeDocument/2006/relationships/vmlDrawing" Target="../drawings/vmlDrawing12.vml"/><Relationship Id="rId2"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oleObject" Target="../embeddings/oleObject23.bin"/><Relationship Id="rId4" Type="http://schemas.openxmlformats.org/officeDocument/2006/relationships/image" Target="../media/image68.emf"/><Relationship Id="rId5" Type="http://schemas.openxmlformats.org/officeDocument/2006/relationships/oleObject" Target="../embeddings/oleObject24.bin"/><Relationship Id="rId6" Type="http://schemas.openxmlformats.org/officeDocument/2006/relationships/image" Target="../media/image69.emf"/><Relationship Id="rId7" Type="http://schemas.openxmlformats.org/officeDocument/2006/relationships/oleObject" Target="../embeddings/oleObject25.bin"/><Relationship Id="rId8" Type="http://schemas.openxmlformats.org/officeDocument/2006/relationships/image" Target="../media/image70.emf"/><Relationship Id="rId1" Type="http://schemas.openxmlformats.org/officeDocument/2006/relationships/vmlDrawing" Target="../drawings/vmlDrawing13.vml"/><Relationship Id="rId2"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72.png"/></Relationships>
</file>

<file path=ppt/slides/_rels/slide35.xml.rels><?xml version="1.0" encoding="UTF-8" standalone="yes"?>
<Relationships xmlns="http://schemas.openxmlformats.org/package/2006/relationships"><Relationship Id="rId3" Type="http://schemas.openxmlformats.org/officeDocument/2006/relationships/image" Target="../media/image74.png"/><Relationship Id="rId4" Type="http://schemas.openxmlformats.org/officeDocument/2006/relationships/image" Target="../media/image75.png"/><Relationship Id="rId5" Type="http://schemas.openxmlformats.org/officeDocument/2006/relationships/oleObject" Target="../embeddings/oleObject26.bin"/><Relationship Id="rId6" Type="http://schemas.openxmlformats.org/officeDocument/2006/relationships/image" Target="../media/image73.emf"/><Relationship Id="rId1" Type="http://schemas.openxmlformats.org/officeDocument/2006/relationships/vmlDrawing" Target="../drawings/vmlDrawing14.vml"/><Relationship Id="rId2"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8.png"/></Relationships>
</file>

<file path=ppt/slides/_rels/slide38.xml.rels><?xml version="1.0" encoding="UTF-8" standalone="yes"?>
<Relationships xmlns="http://schemas.openxmlformats.org/package/2006/relationships"><Relationship Id="rId3" Type="http://schemas.openxmlformats.org/officeDocument/2006/relationships/image" Target="../media/image76.png"/><Relationship Id="rId4" Type="http://schemas.openxmlformats.org/officeDocument/2006/relationships/image" Target="../media/image59.png"/><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7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78.png"/></Relationships>
</file>

<file path=ppt/slides/_rels/slide41.xml.rels><?xml version="1.0" encoding="UTF-8" standalone="yes"?>
<Relationships xmlns="http://schemas.openxmlformats.org/package/2006/relationships"><Relationship Id="rId3" Type="http://schemas.openxmlformats.org/officeDocument/2006/relationships/image" Target="../media/image79.jpeg"/><Relationship Id="rId4" Type="http://schemas.openxmlformats.org/officeDocument/2006/relationships/image" Target="../media/image80.png"/><Relationship Id="rId5" Type="http://schemas.openxmlformats.org/officeDocument/2006/relationships/image" Target="../media/image81.png"/><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8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83.emf"/></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1.jp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9.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4.jp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3.jp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2.xml"/><Relationship Id="rId4" Type="http://schemas.openxmlformats.org/officeDocument/2006/relationships/oleObject" Target="../embeddings/oleObject1.bin"/><Relationship Id="rId5" Type="http://schemas.openxmlformats.org/officeDocument/2006/relationships/image" Target="../media/image4.emf"/><Relationship Id="rId6" Type="http://schemas.openxmlformats.org/officeDocument/2006/relationships/image" Target="../media/image5.emf"/><Relationship Id="rId7" Type="http://schemas.openxmlformats.org/officeDocument/2006/relationships/image" Target="../media/image6.emf"/><Relationship Id="rId8" Type="http://schemas.openxmlformats.org/officeDocument/2006/relationships/image" Target="../media/image7.emf"/><Relationship Id="rId9" Type="http://schemas.openxmlformats.org/officeDocument/2006/relationships/image" Target="../media/image8.emf"/><Relationship Id="rId10" Type="http://schemas.openxmlformats.org/officeDocument/2006/relationships/image" Target="../media/image9.emf"/><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84.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5.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6.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7.png"/><Relationship Id="rId3" Type="http://schemas.openxmlformats.org/officeDocument/2006/relationships/image" Target="../media/image88.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9.jpg"/><Relationship Id="rId3" Type="http://schemas.openxmlformats.org/officeDocument/2006/relationships/image" Target="../media/image90.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5.xml"/><Relationship Id="rId4" Type="http://schemas.openxmlformats.org/officeDocument/2006/relationships/oleObject" Target="../embeddings/oleObject2.bin"/><Relationship Id="rId5" Type="http://schemas.openxmlformats.org/officeDocument/2006/relationships/image" Target="../media/image13.emf"/><Relationship Id="rId6" Type="http://schemas.openxmlformats.org/officeDocument/2006/relationships/oleObject" Target="../embeddings/oleObject3.bin"/><Relationship Id="rId7" Type="http://schemas.openxmlformats.org/officeDocument/2006/relationships/image" Target="../media/image14.emf"/><Relationship Id="rId8" Type="http://schemas.openxmlformats.org/officeDocument/2006/relationships/oleObject" Target="../embeddings/oleObject4.bin"/><Relationship Id="rId9" Type="http://schemas.openxmlformats.org/officeDocument/2006/relationships/image" Target="../media/image15.emf"/><Relationship Id="rId10" Type="http://schemas.openxmlformats.org/officeDocument/2006/relationships/oleObject" Target="../embeddings/oleObject5.bin"/><Relationship Id="rId11" Type="http://schemas.openxmlformats.org/officeDocument/2006/relationships/image" Target="../media/image16.emf"/><Relationship Id="rId1" Type="http://schemas.openxmlformats.org/officeDocument/2006/relationships/vmlDrawing" Target="../drawings/vmlDrawing2.vml"/><Relationship Id="rId2"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dirty="0" smtClean="0"/>
              <a:t>Next-generation </a:t>
            </a:r>
            <a:r>
              <a:rPr lang="en-US" sz="2400" dirty="0"/>
              <a:t>Polarized </a:t>
            </a:r>
            <a:r>
              <a:rPr lang="en-US" sz="2400" baseline="30000" dirty="0"/>
              <a:t>3</a:t>
            </a:r>
            <a:r>
              <a:rPr lang="en-US" sz="2400" dirty="0"/>
              <a:t>He Targets</a:t>
            </a:r>
            <a:br>
              <a:rPr lang="en-US" sz="2400" dirty="0"/>
            </a:br>
            <a:r>
              <a:rPr lang="en-US" sz="2400" dirty="0"/>
              <a:t>for Electron Scattering Experiments</a:t>
            </a:r>
          </a:p>
        </p:txBody>
      </p:sp>
      <p:sp>
        <p:nvSpPr>
          <p:cNvPr id="4" name="TextBox 3"/>
          <p:cNvSpPr txBox="1"/>
          <p:nvPr/>
        </p:nvSpPr>
        <p:spPr>
          <a:xfrm>
            <a:off x="2502732" y="2017242"/>
            <a:ext cx="4108964" cy="1015663"/>
          </a:xfrm>
          <a:prstGeom prst="rect">
            <a:avLst/>
          </a:prstGeom>
          <a:noFill/>
        </p:spPr>
        <p:txBody>
          <a:bodyPr wrap="square" rtlCol="0">
            <a:spAutoFit/>
          </a:bodyPr>
          <a:lstStyle/>
          <a:p>
            <a:pPr algn="ctr"/>
            <a:r>
              <a:rPr lang="en-US" sz="2000" dirty="0" smtClean="0"/>
              <a:t>Dissertation Defense</a:t>
            </a:r>
          </a:p>
          <a:p>
            <a:pPr algn="ctr"/>
            <a:r>
              <a:rPr lang="en-US" sz="2000" dirty="0" smtClean="0"/>
              <a:t>Yunxiao Wang</a:t>
            </a:r>
          </a:p>
          <a:p>
            <a:pPr algn="ctr"/>
            <a:r>
              <a:rPr lang="en-US" sz="2000" dirty="0" smtClean="0"/>
              <a:t>University of Virginia</a:t>
            </a:r>
            <a:endParaRPr lang="en-US" sz="2000" dirty="0"/>
          </a:p>
        </p:txBody>
      </p:sp>
      <p:sp>
        <p:nvSpPr>
          <p:cNvPr id="5" name="TextBox 4"/>
          <p:cNvSpPr txBox="1"/>
          <p:nvPr/>
        </p:nvSpPr>
        <p:spPr>
          <a:xfrm>
            <a:off x="426128" y="5180072"/>
            <a:ext cx="8260672" cy="830997"/>
          </a:xfrm>
          <a:prstGeom prst="rect">
            <a:avLst/>
          </a:prstGeom>
          <a:noFill/>
        </p:spPr>
        <p:txBody>
          <a:bodyPr wrap="square" rtlCol="0">
            <a:spAutoFit/>
          </a:bodyPr>
          <a:lstStyle/>
          <a:p>
            <a:pPr algn="ctr"/>
            <a:r>
              <a:rPr lang="en-US" sz="1600" dirty="0"/>
              <a:t>Special thanks to </a:t>
            </a:r>
            <a:r>
              <a:rPr lang="en-US" sz="1600" dirty="0" err="1" smtClean="0"/>
              <a:t>Maduka</a:t>
            </a:r>
            <a:r>
              <a:rPr lang="en-US" sz="1600" dirty="0" smtClean="0"/>
              <a:t> </a:t>
            </a:r>
            <a:r>
              <a:rPr lang="en-US" sz="1600" dirty="0" err="1"/>
              <a:t>Kaluarachchi</a:t>
            </a:r>
            <a:r>
              <a:rPr lang="en-US" sz="1600" dirty="0"/>
              <a:t>, Daniel </a:t>
            </a:r>
            <a:r>
              <a:rPr lang="en-US" sz="1600" dirty="0" err="1"/>
              <a:t>Matyas</a:t>
            </a:r>
            <a:r>
              <a:rPr lang="en-US" sz="1600" dirty="0"/>
              <a:t>, </a:t>
            </a:r>
            <a:r>
              <a:rPr lang="en-US" sz="1600" dirty="0"/>
              <a:t>Yuan </a:t>
            </a:r>
            <a:r>
              <a:rPr lang="en-US" sz="1600" dirty="0" err="1"/>
              <a:t>Zheng</a:t>
            </a:r>
            <a:r>
              <a:rPr lang="en-US" sz="1600" dirty="0"/>
              <a:t>, </a:t>
            </a:r>
            <a:r>
              <a:rPr lang="en-US" sz="1600" dirty="0" err="1" smtClean="0"/>
              <a:t>Sumudu</a:t>
            </a:r>
            <a:r>
              <a:rPr lang="en-US" sz="1600" dirty="0"/>
              <a:t> </a:t>
            </a:r>
            <a:r>
              <a:rPr lang="en-US" sz="1600" dirty="0" err="1" smtClean="0"/>
              <a:t>Katugampola</a:t>
            </a:r>
            <a:r>
              <a:rPr lang="en-US" sz="1600" dirty="0" smtClean="0"/>
              <a:t>, Vladimir </a:t>
            </a:r>
            <a:r>
              <a:rPr lang="en-US" sz="1600" dirty="0" err="1" smtClean="0"/>
              <a:t>Nelyubin</a:t>
            </a:r>
            <a:r>
              <a:rPr lang="en-US" sz="1600" dirty="0" smtClean="0"/>
              <a:t>, </a:t>
            </a:r>
            <a:r>
              <a:rPr lang="en-US" sz="1600" dirty="0"/>
              <a:t>Al </a:t>
            </a:r>
            <a:r>
              <a:rPr lang="en-US" sz="1600" dirty="0" smtClean="0"/>
              <a:t>Tobias and Mike Souza</a:t>
            </a:r>
            <a:endParaRPr lang="en-US" sz="1600" dirty="0"/>
          </a:p>
          <a:p>
            <a:pPr algn="ctr"/>
            <a:r>
              <a:rPr lang="en-US" sz="1600" dirty="0" smtClean="0"/>
              <a:t>Advisor: Gordon Cates</a:t>
            </a:r>
            <a:endParaRPr lang="en-US" sz="1600" dirty="0"/>
          </a:p>
        </p:txBody>
      </p:sp>
    </p:spTree>
    <p:extLst>
      <p:ext uri="{BB962C8B-B14F-4D97-AF65-F5344CB8AC3E}">
        <p14:creationId xmlns:p14="http://schemas.microsoft.com/office/powerpoint/2010/main" val="35269206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Adiabatic fast passage (</a:t>
            </a:r>
            <a:r>
              <a:rPr lang="en-US" dirty="0" err="1"/>
              <a:t>afp</a:t>
            </a:r>
            <a:r>
              <a:rPr lang="en-US" dirty="0" smtClean="0"/>
              <a:t>)</a:t>
            </a:r>
            <a:endParaRPr lang="en-US" dirty="0"/>
          </a:p>
        </p:txBody>
      </p:sp>
      <p:sp>
        <p:nvSpPr>
          <p:cNvPr id="3" name="Rectangle 2"/>
          <p:cNvSpPr/>
          <p:nvPr/>
        </p:nvSpPr>
        <p:spPr>
          <a:xfrm>
            <a:off x="1437146" y="3912936"/>
            <a:ext cx="1069474" cy="1029368"/>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Oval 3"/>
          <p:cNvSpPr/>
          <p:nvPr/>
        </p:nvSpPr>
        <p:spPr>
          <a:xfrm>
            <a:off x="1624302" y="4100091"/>
            <a:ext cx="668422" cy="695158"/>
          </a:xfrm>
          <a:prstGeom prst="ellipse">
            <a:avLst/>
          </a:prstGeom>
          <a:solidFill>
            <a:srgbClr val="FFFFFF"/>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Oval 4"/>
          <p:cNvSpPr/>
          <p:nvPr/>
        </p:nvSpPr>
        <p:spPr>
          <a:xfrm>
            <a:off x="2865378" y="2340803"/>
            <a:ext cx="491951" cy="4209542"/>
          </a:xfrm>
          <a:prstGeom prst="ellipse">
            <a:avLst/>
          </a:prstGeom>
          <a:noFill/>
          <a:ln w="57150"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Oval 5"/>
          <p:cNvSpPr/>
          <p:nvPr/>
        </p:nvSpPr>
        <p:spPr>
          <a:xfrm>
            <a:off x="563127" y="2340803"/>
            <a:ext cx="491951" cy="4209542"/>
          </a:xfrm>
          <a:prstGeom prst="ellipse">
            <a:avLst/>
          </a:prstGeom>
          <a:noFill/>
          <a:ln w="57150"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 name="Straight Arrow Connector 6"/>
          <p:cNvCxnSpPr/>
          <p:nvPr/>
        </p:nvCxnSpPr>
        <p:spPr>
          <a:xfrm flipH="1">
            <a:off x="954778" y="1996461"/>
            <a:ext cx="551024" cy="560654"/>
          </a:xfrm>
          <a:prstGeom prst="straightConnector1">
            <a:avLst/>
          </a:prstGeom>
          <a:ln>
            <a:tailEnd type="arrow"/>
          </a:ln>
        </p:spPr>
        <p:style>
          <a:lnRef idx="2">
            <a:schemeClr val="accent3"/>
          </a:lnRef>
          <a:fillRef idx="0">
            <a:schemeClr val="accent3"/>
          </a:fillRef>
          <a:effectRef idx="1">
            <a:schemeClr val="accent3"/>
          </a:effectRef>
          <a:fontRef idx="minor">
            <a:schemeClr val="tx1"/>
          </a:fontRef>
        </p:style>
      </p:cxnSp>
      <p:cxnSp>
        <p:nvCxnSpPr>
          <p:cNvPr id="8" name="Straight Arrow Connector 7"/>
          <p:cNvCxnSpPr/>
          <p:nvPr/>
        </p:nvCxnSpPr>
        <p:spPr>
          <a:xfrm>
            <a:off x="2270461" y="1996461"/>
            <a:ext cx="720766" cy="560654"/>
          </a:xfrm>
          <a:prstGeom prst="straightConnector1">
            <a:avLst/>
          </a:prstGeom>
          <a:ln>
            <a:tailEnd type="arrow"/>
          </a:ln>
        </p:spPr>
        <p:style>
          <a:lnRef idx="2">
            <a:schemeClr val="accent3"/>
          </a:lnRef>
          <a:fillRef idx="0">
            <a:schemeClr val="accent3"/>
          </a:fillRef>
          <a:effectRef idx="1">
            <a:schemeClr val="accent3"/>
          </a:effectRef>
          <a:fontRef idx="minor">
            <a:schemeClr val="tx1"/>
          </a:fontRef>
        </p:style>
      </p:cxnSp>
      <p:cxnSp>
        <p:nvCxnSpPr>
          <p:cNvPr id="9" name="Straight Arrow Connector 8"/>
          <p:cNvCxnSpPr/>
          <p:nvPr/>
        </p:nvCxnSpPr>
        <p:spPr>
          <a:xfrm>
            <a:off x="2185775" y="2830706"/>
            <a:ext cx="213897" cy="1082230"/>
          </a:xfrm>
          <a:prstGeom prst="straightConnector1">
            <a:avLst/>
          </a:prstGeom>
          <a:ln>
            <a:tailEnd type="arrow"/>
          </a:ln>
        </p:spPr>
        <p:style>
          <a:lnRef idx="2">
            <a:schemeClr val="accent3"/>
          </a:lnRef>
          <a:fillRef idx="0">
            <a:schemeClr val="accent3"/>
          </a:fillRef>
          <a:effectRef idx="1">
            <a:schemeClr val="accent3"/>
          </a:effectRef>
          <a:fontRef idx="minor">
            <a:schemeClr val="tx1"/>
          </a:fontRef>
        </p:style>
      </p:cxnSp>
      <p:cxnSp>
        <p:nvCxnSpPr>
          <p:cNvPr id="10" name="Straight Arrow Connector 9"/>
          <p:cNvCxnSpPr/>
          <p:nvPr/>
        </p:nvCxnSpPr>
        <p:spPr>
          <a:xfrm>
            <a:off x="1727281" y="3358050"/>
            <a:ext cx="179577" cy="742041"/>
          </a:xfrm>
          <a:prstGeom prst="straightConnector1">
            <a:avLst/>
          </a:prstGeom>
          <a:ln>
            <a:tailEnd type="arrow"/>
          </a:ln>
        </p:spPr>
        <p:style>
          <a:lnRef idx="2">
            <a:schemeClr val="accent3"/>
          </a:lnRef>
          <a:fillRef idx="0">
            <a:schemeClr val="accent3"/>
          </a:fillRef>
          <a:effectRef idx="1">
            <a:schemeClr val="accent3"/>
          </a:effectRef>
          <a:fontRef idx="minor">
            <a:schemeClr val="tx1"/>
          </a:fontRef>
        </p:style>
      </p:cxnSp>
      <p:cxnSp>
        <p:nvCxnSpPr>
          <p:cNvPr id="11" name="Straight Connector 10"/>
          <p:cNvCxnSpPr/>
          <p:nvPr/>
        </p:nvCxnSpPr>
        <p:spPr>
          <a:xfrm>
            <a:off x="2015092" y="4795249"/>
            <a:ext cx="0" cy="36563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1906858" y="4795249"/>
            <a:ext cx="0" cy="36563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1437146" y="5178035"/>
            <a:ext cx="1069474"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2506620" y="5160877"/>
            <a:ext cx="0" cy="143374"/>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a:off x="1435070" y="5296113"/>
            <a:ext cx="1069474"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1440376" y="5158828"/>
            <a:ext cx="0" cy="143374"/>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1028838" y="1627129"/>
            <a:ext cx="2198344" cy="369332"/>
          </a:xfrm>
          <a:prstGeom prst="rect">
            <a:avLst/>
          </a:prstGeom>
          <a:noFill/>
        </p:spPr>
        <p:txBody>
          <a:bodyPr wrap="square" rtlCol="0">
            <a:spAutoFit/>
          </a:bodyPr>
          <a:lstStyle/>
          <a:p>
            <a:r>
              <a:rPr lang="en-US" dirty="0" smtClean="0"/>
              <a:t>Helmholtz Coil</a:t>
            </a:r>
            <a:endParaRPr lang="en-US" dirty="0"/>
          </a:p>
        </p:txBody>
      </p:sp>
      <p:sp>
        <p:nvSpPr>
          <p:cNvPr id="18" name="TextBox 17"/>
          <p:cNvSpPr txBox="1"/>
          <p:nvPr/>
        </p:nvSpPr>
        <p:spPr>
          <a:xfrm>
            <a:off x="1838202" y="2460930"/>
            <a:ext cx="958520" cy="369332"/>
          </a:xfrm>
          <a:prstGeom prst="rect">
            <a:avLst/>
          </a:prstGeom>
          <a:noFill/>
        </p:spPr>
        <p:txBody>
          <a:bodyPr wrap="square" rtlCol="0">
            <a:spAutoFit/>
          </a:bodyPr>
          <a:lstStyle/>
          <a:p>
            <a:r>
              <a:rPr lang="en-US" dirty="0" smtClean="0"/>
              <a:t>Oven</a:t>
            </a:r>
            <a:endParaRPr lang="en-US" dirty="0"/>
          </a:p>
        </p:txBody>
      </p:sp>
      <p:sp>
        <p:nvSpPr>
          <p:cNvPr id="19" name="TextBox 18"/>
          <p:cNvSpPr txBox="1"/>
          <p:nvPr/>
        </p:nvSpPr>
        <p:spPr>
          <a:xfrm>
            <a:off x="1055078" y="3015737"/>
            <a:ext cx="1449466" cy="369332"/>
          </a:xfrm>
          <a:prstGeom prst="rect">
            <a:avLst/>
          </a:prstGeom>
          <a:noFill/>
        </p:spPr>
        <p:txBody>
          <a:bodyPr wrap="square" rtlCol="0">
            <a:spAutoFit/>
          </a:bodyPr>
          <a:lstStyle/>
          <a:p>
            <a:r>
              <a:rPr lang="en-US" dirty="0" smtClean="0"/>
              <a:t>Target Cell</a:t>
            </a:r>
            <a:endParaRPr lang="en-US" dirty="0"/>
          </a:p>
        </p:txBody>
      </p:sp>
      <p:cxnSp>
        <p:nvCxnSpPr>
          <p:cNvPr id="20" name="Straight Arrow Connector 19"/>
          <p:cNvCxnSpPr/>
          <p:nvPr/>
        </p:nvCxnSpPr>
        <p:spPr>
          <a:xfrm flipH="1">
            <a:off x="3484246" y="4508752"/>
            <a:ext cx="394767"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flipV="1">
            <a:off x="3879013" y="4100091"/>
            <a:ext cx="0" cy="408661"/>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flipV="1">
            <a:off x="3879013" y="4285657"/>
            <a:ext cx="223129" cy="223095"/>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a:off x="3467082" y="4469190"/>
            <a:ext cx="223129" cy="369332"/>
          </a:xfrm>
          <a:prstGeom prst="rect">
            <a:avLst/>
          </a:prstGeom>
          <a:noFill/>
        </p:spPr>
        <p:txBody>
          <a:bodyPr wrap="square" rtlCol="0">
            <a:spAutoFit/>
          </a:bodyPr>
          <a:lstStyle/>
          <a:p>
            <a:r>
              <a:rPr lang="en-US" dirty="0" smtClean="0"/>
              <a:t>z</a:t>
            </a:r>
            <a:endParaRPr lang="en-US" dirty="0"/>
          </a:p>
        </p:txBody>
      </p:sp>
      <p:sp>
        <p:nvSpPr>
          <p:cNvPr id="24" name="TextBox 23"/>
          <p:cNvSpPr txBox="1"/>
          <p:nvPr/>
        </p:nvSpPr>
        <p:spPr>
          <a:xfrm>
            <a:off x="3690211" y="3775648"/>
            <a:ext cx="188802" cy="369332"/>
          </a:xfrm>
          <a:prstGeom prst="rect">
            <a:avLst/>
          </a:prstGeom>
          <a:noFill/>
        </p:spPr>
        <p:txBody>
          <a:bodyPr wrap="square" rtlCol="0">
            <a:spAutoFit/>
          </a:bodyPr>
          <a:lstStyle/>
          <a:p>
            <a:r>
              <a:rPr lang="en-US" dirty="0" smtClean="0"/>
              <a:t>x</a:t>
            </a:r>
            <a:endParaRPr lang="en-US" dirty="0"/>
          </a:p>
        </p:txBody>
      </p:sp>
      <p:sp>
        <p:nvSpPr>
          <p:cNvPr id="25" name="TextBox 24"/>
          <p:cNvSpPr txBox="1"/>
          <p:nvPr/>
        </p:nvSpPr>
        <p:spPr>
          <a:xfrm>
            <a:off x="4050650" y="3997125"/>
            <a:ext cx="291784" cy="369332"/>
          </a:xfrm>
          <a:prstGeom prst="rect">
            <a:avLst/>
          </a:prstGeom>
          <a:noFill/>
        </p:spPr>
        <p:txBody>
          <a:bodyPr wrap="square" rtlCol="0">
            <a:spAutoFit/>
          </a:bodyPr>
          <a:lstStyle/>
          <a:p>
            <a:r>
              <a:rPr lang="en-US" dirty="0" smtClean="0"/>
              <a:t>y</a:t>
            </a:r>
            <a:endParaRPr lang="en-US" dirty="0"/>
          </a:p>
        </p:txBody>
      </p:sp>
      <p:sp>
        <p:nvSpPr>
          <p:cNvPr id="26" name="TextBox 25"/>
          <p:cNvSpPr txBox="1"/>
          <p:nvPr/>
        </p:nvSpPr>
        <p:spPr>
          <a:xfrm>
            <a:off x="5269278" y="2460930"/>
            <a:ext cx="2265618" cy="369332"/>
          </a:xfrm>
          <a:prstGeom prst="rect">
            <a:avLst/>
          </a:prstGeom>
          <a:noFill/>
        </p:spPr>
        <p:txBody>
          <a:bodyPr wrap="square" rtlCol="0">
            <a:spAutoFit/>
          </a:bodyPr>
          <a:lstStyle/>
          <a:p>
            <a:r>
              <a:rPr lang="en-US" dirty="0" smtClean="0"/>
              <a:t>Holding Field:</a:t>
            </a:r>
            <a:endParaRPr lang="en-US" dirty="0"/>
          </a:p>
        </p:txBody>
      </p:sp>
      <p:sp>
        <p:nvSpPr>
          <p:cNvPr id="27" name="TextBox 26"/>
          <p:cNvSpPr txBox="1"/>
          <p:nvPr/>
        </p:nvSpPr>
        <p:spPr>
          <a:xfrm>
            <a:off x="5269278" y="3559149"/>
            <a:ext cx="2265618" cy="369332"/>
          </a:xfrm>
          <a:prstGeom prst="rect">
            <a:avLst/>
          </a:prstGeom>
          <a:noFill/>
        </p:spPr>
        <p:txBody>
          <a:bodyPr wrap="square" rtlCol="0">
            <a:spAutoFit/>
          </a:bodyPr>
          <a:lstStyle/>
          <a:p>
            <a:r>
              <a:rPr lang="en-US" dirty="0" smtClean="0"/>
              <a:t>RF field:</a:t>
            </a:r>
            <a:endParaRPr lang="en-US" dirty="0"/>
          </a:p>
        </p:txBody>
      </p:sp>
      <p:sp>
        <p:nvSpPr>
          <p:cNvPr id="28" name="Oval 27"/>
          <p:cNvSpPr/>
          <p:nvPr/>
        </p:nvSpPr>
        <p:spPr>
          <a:xfrm rot="16200000">
            <a:off x="1844201" y="4833142"/>
            <a:ext cx="259272" cy="1373100"/>
          </a:xfrm>
          <a:prstGeom prst="ellipse">
            <a:avLst/>
          </a:prstGeom>
          <a:noFill/>
          <a:ln w="57150" cmpd="sng">
            <a:solidFill>
              <a:schemeClr val="accent5"/>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p:cNvSpPr/>
          <p:nvPr/>
        </p:nvSpPr>
        <p:spPr>
          <a:xfrm rot="16200000">
            <a:off x="1844201" y="2834044"/>
            <a:ext cx="259272" cy="1373100"/>
          </a:xfrm>
          <a:prstGeom prst="ellipse">
            <a:avLst/>
          </a:prstGeom>
          <a:noFill/>
          <a:ln w="57150" cmpd="sng">
            <a:solidFill>
              <a:schemeClr val="accent5"/>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0" name="Straight Arrow Connector 29"/>
          <p:cNvCxnSpPr/>
          <p:nvPr/>
        </p:nvCxnSpPr>
        <p:spPr>
          <a:xfrm flipV="1">
            <a:off x="1437146" y="5769457"/>
            <a:ext cx="509290" cy="524054"/>
          </a:xfrm>
          <a:prstGeom prst="straightConnector1">
            <a:avLst/>
          </a:prstGeom>
          <a:ln>
            <a:tailEnd type="arrow"/>
          </a:ln>
        </p:spPr>
        <p:style>
          <a:lnRef idx="2">
            <a:schemeClr val="accent3"/>
          </a:lnRef>
          <a:fillRef idx="0">
            <a:schemeClr val="accent3"/>
          </a:fillRef>
          <a:effectRef idx="1">
            <a:schemeClr val="accent3"/>
          </a:effectRef>
          <a:fontRef idx="minor">
            <a:schemeClr val="tx1"/>
          </a:fontRef>
        </p:style>
      </p:cxnSp>
      <p:sp>
        <p:nvSpPr>
          <p:cNvPr id="31" name="TextBox 30"/>
          <p:cNvSpPr txBox="1"/>
          <p:nvPr/>
        </p:nvSpPr>
        <p:spPr>
          <a:xfrm>
            <a:off x="1149975" y="6293511"/>
            <a:ext cx="1217257" cy="369332"/>
          </a:xfrm>
          <a:prstGeom prst="rect">
            <a:avLst/>
          </a:prstGeom>
          <a:noFill/>
        </p:spPr>
        <p:txBody>
          <a:bodyPr wrap="square" rtlCol="0">
            <a:spAutoFit/>
          </a:bodyPr>
          <a:lstStyle/>
          <a:p>
            <a:r>
              <a:rPr lang="en-US" dirty="0" smtClean="0"/>
              <a:t>RF Coil</a:t>
            </a:r>
            <a:endParaRPr lang="en-US" dirty="0"/>
          </a:p>
        </p:txBody>
      </p:sp>
      <p:graphicFrame>
        <p:nvGraphicFramePr>
          <p:cNvPr id="32" name="Object 31"/>
          <p:cNvGraphicFramePr>
            <a:graphicFrameLocks noChangeAspect="1"/>
          </p:cNvGraphicFramePr>
          <p:nvPr>
            <p:extLst>
              <p:ext uri="{D42A27DB-BD31-4B8C-83A1-F6EECF244321}">
                <p14:modId xmlns:p14="http://schemas.microsoft.com/office/powerpoint/2010/main" val="3120057503"/>
              </p:ext>
            </p:extLst>
          </p:nvPr>
        </p:nvGraphicFramePr>
        <p:xfrm>
          <a:off x="5263106" y="2936832"/>
          <a:ext cx="1173310" cy="506656"/>
        </p:xfrm>
        <a:graphic>
          <a:graphicData uri="http://schemas.openxmlformats.org/presentationml/2006/ole">
            <mc:AlternateContent xmlns:mc="http://schemas.openxmlformats.org/markup-compatibility/2006">
              <mc:Choice xmlns:v="urn:schemas-microsoft-com:vml" Requires="v">
                <p:oleObj spid="_x0000_s17589" name="Equation" r:id="rId4" imgW="558800" imgH="241300" progId="Equation.3">
                  <p:embed/>
                </p:oleObj>
              </mc:Choice>
              <mc:Fallback>
                <p:oleObj name="Equation" r:id="rId4" imgW="558800" imgH="241300" progId="Equation.3">
                  <p:embed/>
                  <p:pic>
                    <p:nvPicPr>
                      <p:cNvPr id="0" name=""/>
                      <p:cNvPicPr/>
                      <p:nvPr/>
                    </p:nvPicPr>
                    <p:blipFill>
                      <a:blip r:embed="rId5"/>
                      <a:stretch>
                        <a:fillRect/>
                      </a:stretch>
                    </p:blipFill>
                    <p:spPr>
                      <a:xfrm>
                        <a:off x="5263106" y="2936832"/>
                        <a:ext cx="1173310" cy="506656"/>
                      </a:xfrm>
                      <a:prstGeom prst="rect">
                        <a:avLst/>
                      </a:prstGeom>
                    </p:spPr>
                  </p:pic>
                </p:oleObj>
              </mc:Fallback>
            </mc:AlternateContent>
          </a:graphicData>
        </a:graphic>
      </p:graphicFrame>
      <p:graphicFrame>
        <p:nvGraphicFramePr>
          <p:cNvPr id="33" name="Object 32"/>
          <p:cNvGraphicFramePr>
            <a:graphicFrameLocks noChangeAspect="1"/>
          </p:cNvGraphicFramePr>
          <p:nvPr>
            <p:extLst>
              <p:ext uri="{D42A27DB-BD31-4B8C-83A1-F6EECF244321}">
                <p14:modId xmlns:p14="http://schemas.microsoft.com/office/powerpoint/2010/main" val="3606518185"/>
              </p:ext>
            </p:extLst>
          </p:nvPr>
        </p:nvGraphicFramePr>
        <p:xfrm>
          <a:off x="5269278" y="3973370"/>
          <a:ext cx="1974821" cy="455728"/>
        </p:xfrm>
        <a:graphic>
          <a:graphicData uri="http://schemas.openxmlformats.org/presentationml/2006/ole">
            <mc:AlternateContent xmlns:mc="http://schemas.openxmlformats.org/markup-compatibility/2006">
              <mc:Choice xmlns:v="urn:schemas-microsoft-com:vml" Requires="v">
                <p:oleObj spid="_x0000_s17590" name="Equation" r:id="rId6" imgW="990600" imgH="228600" progId="Equation.3">
                  <p:embed/>
                </p:oleObj>
              </mc:Choice>
              <mc:Fallback>
                <p:oleObj name="Equation" r:id="rId6" imgW="990600" imgH="228600" progId="Equation.3">
                  <p:embed/>
                  <p:pic>
                    <p:nvPicPr>
                      <p:cNvPr id="0" name=""/>
                      <p:cNvPicPr/>
                      <p:nvPr/>
                    </p:nvPicPr>
                    <p:blipFill>
                      <a:blip r:embed="rId7"/>
                      <a:stretch>
                        <a:fillRect/>
                      </a:stretch>
                    </p:blipFill>
                    <p:spPr>
                      <a:xfrm>
                        <a:off x="5269278" y="3973370"/>
                        <a:ext cx="1974821" cy="455728"/>
                      </a:xfrm>
                      <a:prstGeom prst="rect">
                        <a:avLst/>
                      </a:prstGeom>
                    </p:spPr>
                  </p:pic>
                </p:oleObj>
              </mc:Fallback>
            </mc:AlternateContent>
          </a:graphicData>
        </a:graphic>
      </p:graphicFrame>
      <p:sp>
        <p:nvSpPr>
          <p:cNvPr id="34" name="TextBox 33"/>
          <p:cNvSpPr txBox="1"/>
          <p:nvPr/>
        </p:nvSpPr>
        <p:spPr>
          <a:xfrm>
            <a:off x="5269278" y="4653856"/>
            <a:ext cx="2265618" cy="369332"/>
          </a:xfrm>
          <a:prstGeom prst="rect">
            <a:avLst/>
          </a:prstGeom>
          <a:noFill/>
        </p:spPr>
        <p:txBody>
          <a:bodyPr wrap="square" rtlCol="0">
            <a:spAutoFit/>
          </a:bodyPr>
          <a:lstStyle/>
          <a:p>
            <a:r>
              <a:rPr lang="en-US" dirty="0" smtClean="0"/>
              <a:t>In rotating frame:</a:t>
            </a:r>
            <a:endParaRPr lang="en-US" dirty="0"/>
          </a:p>
        </p:txBody>
      </p:sp>
      <p:graphicFrame>
        <p:nvGraphicFramePr>
          <p:cNvPr id="35" name="Object 34"/>
          <p:cNvGraphicFramePr>
            <a:graphicFrameLocks noChangeAspect="1"/>
          </p:cNvGraphicFramePr>
          <p:nvPr>
            <p:extLst>
              <p:ext uri="{D42A27DB-BD31-4B8C-83A1-F6EECF244321}">
                <p14:modId xmlns:p14="http://schemas.microsoft.com/office/powerpoint/2010/main" val="425926795"/>
              </p:ext>
            </p:extLst>
          </p:nvPr>
        </p:nvGraphicFramePr>
        <p:xfrm>
          <a:off x="5240338" y="5158504"/>
          <a:ext cx="2795587" cy="490538"/>
        </p:xfrm>
        <a:graphic>
          <a:graphicData uri="http://schemas.openxmlformats.org/presentationml/2006/ole">
            <mc:AlternateContent xmlns:mc="http://schemas.openxmlformats.org/markup-compatibility/2006">
              <mc:Choice xmlns:v="urn:schemas-microsoft-com:vml" Requires="v">
                <p:oleObj spid="_x0000_s17591" name="Equation" r:id="rId8" imgW="1447800" imgH="254000" progId="Equation.3">
                  <p:embed/>
                </p:oleObj>
              </mc:Choice>
              <mc:Fallback>
                <p:oleObj name="Equation" r:id="rId8" imgW="1447800" imgH="254000" progId="Equation.3">
                  <p:embed/>
                  <p:pic>
                    <p:nvPicPr>
                      <p:cNvPr id="0" name=""/>
                      <p:cNvPicPr/>
                      <p:nvPr/>
                    </p:nvPicPr>
                    <p:blipFill>
                      <a:blip r:embed="rId9"/>
                      <a:stretch>
                        <a:fillRect/>
                      </a:stretch>
                    </p:blipFill>
                    <p:spPr>
                      <a:xfrm>
                        <a:off x="5240338" y="5158504"/>
                        <a:ext cx="2795587" cy="490538"/>
                      </a:xfrm>
                      <a:prstGeom prst="rect">
                        <a:avLst/>
                      </a:prstGeom>
                    </p:spPr>
                  </p:pic>
                </p:oleObj>
              </mc:Fallback>
            </mc:AlternateContent>
          </a:graphicData>
        </a:graphic>
      </p:graphicFrame>
    </p:spTree>
    <p:extLst>
      <p:ext uri="{BB962C8B-B14F-4D97-AF65-F5344CB8AC3E}">
        <p14:creationId xmlns:p14="http://schemas.microsoft.com/office/powerpoint/2010/main" val="2254490075"/>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Adiabatic fast passage</a:t>
            </a:r>
            <a:endParaRPr lang="en-US" dirty="0"/>
          </a:p>
        </p:txBody>
      </p:sp>
      <p:sp>
        <p:nvSpPr>
          <p:cNvPr id="3" name="Content Placeholder 2"/>
          <p:cNvSpPr>
            <a:spLocks noGrp="1"/>
          </p:cNvSpPr>
          <p:nvPr>
            <p:ph idx="1"/>
          </p:nvPr>
        </p:nvSpPr>
        <p:spPr/>
        <p:txBody>
          <a:bodyPr/>
          <a:lstStyle/>
          <a:p>
            <a:pPr marL="114300" indent="0">
              <a:buNone/>
            </a:pPr>
            <a:r>
              <a:rPr lang="en-US" dirty="0" smtClean="0"/>
              <a:t>During a field-sweeping AFP measurement</a:t>
            </a:r>
            <a:endParaRPr lang="en-US" dirty="0"/>
          </a:p>
        </p:txBody>
      </p:sp>
      <p:pic>
        <p:nvPicPr>
          <p:cNvPr id="4" name="Picture 3" descr="AFP.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4072" y="2762936"/>
            <a:ext cx="3953890" cy="2974047"/>
          </a:xfrm>
          <a:prstGeom prst="rect">
            <a:avLst/>
          </a:prstGeom>
        </p:spPr>
      </p:pic>
      <p:pic>
        <p:nvPicPr>
          <p:cNvPr id="5" name="Picture 4" descr="AFPSignal.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83050" y="2762936"/>
            <a:ext cx="4535490" cy="2974047"/>
          </a:xfrm>
          <a:prstGeom prst="rect">
            <a:avLst/>
          </a:prstGeom>
        </p:spPr>
      </p:pic>
    </p:spTree>
    <p:extLst>
      <p:ext uri="{BB962C8B-B14F-4D97-AF65-F5344CB8AC3E}">
        <p14:creationId xmlns:p14="http://schemas.microsoft.com/office/powerpoint/2010/main" val="10251810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AFP losses</a:t>
            </a:r>
            <a:endParaRPr lang="en-US" dirty="0"/>
          </a:p>
        </p:txBody>
      </p:sp>
      <p:sp>
        <p:nvSpPr>
          <p:cNvPr id="3" name="Content Placeholder 2"/>
          <p:cNvSpPr>
            <a:spLocks noGrp="1"/>
          </p:cNvSpPr>
          <p:nvPr>
            <p:ph idx="1"/>
          </p:nvPr>
        </p:nvSpPr>
        <p:spPr>
          <a:xfrm>
            <a:off x="4965330" y="2419713"/>
            <a:ext cx="3331702" cy="3706450"/>
          </a:xfrm>
        </p:spPr>
        <p:txBody>
          <a:bodyPr>
            <a:normAutofit/>
          </a:bodyPr>
          <a:lstStyle/>
          <a:p>
            <a:pPr marL="114300" indent="0">
              <a:buNone/>
            </a:pPr>
            <a:r>
              <a:rPr lang="en-US" sz="1800" dirty="0" smtClean="0"/>
              <a:t>Longitudinal spin-relaxation rate on resonance</a:t>
            </a:r>
          </a:p>
          <a:p>
            <a:pPr marL="114300" indent="0">
              <a:buNone/>
            </a:pPr>
            <a:endParaRPr lang="en-US" sz="1800" dirty="0"/>
          </a:p>
          <a:p>
            <a:pPr marL="114300" indent="0">
              <a:buNone/>
            </a:pPr>
            <a:endParaRPr lang="en-US" sz="1800" dirty="0" smtClean="0"/>
          </a:p>
          <a:p>
            <a:pPr marL="114300" indent="0">
              <a:buNone/>
            </a:pPr>
            <a:endParaRPr lang="en-US" sz="1800" dirty="0"/>
          </a:p>
          <a:p>
            <a:pPr marL="114300" indent="0">
              <a:buNone/>
            </a:pPr>
            <a:r>
              <a:rPr lang="en-US" sz="1800" dirty="0" smtClean="0"/>
              <a:t>Fractional relaxation due to a single AFP flip</a:t>
            </a:r>
          </a:p>
          <a:p>
            <a:pPr marL="114300" indent="0">
              <a:buNone/>
            </a:pPr>
            <a:endParaRPr lang="en-US" sz="1800" dirty="0"/>
          </a:p>
        </p:txBody>
      </p:sp>
      <p:graphicFrame>
        <p:nvGraphicFramePr>
          <p:cNvPr id="4" name="Object 3"/>
          <p:cNvGraphicFramePr>
            <a:graphicFrameLocks noChangeAspect="1"/>
          </p:cNvGraphicFramePr>
          <p:nvPr>
            <p:extLst>
              <p:ext uri="{D42A27DB-BD31-4B8C-83A1-F6EECF244321}">
                <p14:modId xmlns:p14="http://schemas.microsoft.com/office/powerpoint/2010/main" val="2921238489"/>
              </p:ext>
            </p:extLst>
          </p:nvPr>
        </p:nvGraphicFramePr>
        <p:xfrm>
          <a:off x="5225980" y="3162299"/>
          <a:ext cx="1164908" cy="698945"/>
        </p:xfrm>
        <a:graphic>
          <a:graphicData uri="http://schemas.openxmlformats.org/presentationml/2006/ole">
            <mc:AlternateContent xmlns:mc="http://schemas.openxmlformats.org/markup-compatibility/2006">
              <mc:Choice xmlns:v="urn:schemas-microsoft-com:vml" Requires="v">
                <p:oleObj spid="_x0000_s4372" name="Equation" r:id="rId4" imgW="889000" imgH="533400" progId="Equation.3">
                  <p:embed/>
                </p:oleObj>
              </mc:Choice>
              <mc:Fallback>
                <p:oleObj name="Equation" r:id="rId4" imgW="889000" imgH="533400" progId="Equation.3">
                  <p:embed/>
                  <p:pic>
                    <p:nvPicPr>
                      <p:cNvPr id="0" name=""/>
                      <p:cNvPicPr/>
                      <p:nvPr/>
                    </p:nvPicPr>
                    <p:blipFill>
                      <a:blip r:embed="rId5"/>
                      <a:stretch>
                        <a:fillRect/>
                      </a:stretch>
                    </p:blipFill>
                    <p:spPr>
                      <a:xfrm>
                        <a:off x="5225980" y="3162299"/>
                        <a:ext cx="1164908" cy="698945"/>
                      </a:xfrm>
                      <a:prstGeom prst="rect">
                        <a:avLst/>
                      </a:prstGeom>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3918956748"/>
              </p:ext>
            </p:extLst>
          </p:nvPr>
        </p:nvGraphicFramePr>
        <p:xfrm>
          <a:off x="5219700" y="4813300"/>
          <a:ext cx="3468688" cy="684213"/>
        </p:xfrm>
        <a:graphic>
          <a:graphicData uri="http://schemas.openxmlformats.org/presentationml/2006/ole">
            <mc:AlternateContent xmlns:mc="http://schemas.openxmlformats.org/markup-compatibility/2006">
              <mc:Choice xmlns:v="urn:schemas-microsoft-com:vml" Requires="v">
                <p:oleObj spid="_x0000_s4373" name="Equation" r:id="rId6" imgW="2247900" imgH="444500" progId="Equation.3">
                  <p:embed/>
                </p:oleObj>
              </mc:Choice>
              <mc:Fallback>
                <p:oleObj name="Equation" r:id="rId6" imgW="2247900" imgH="444500" progId="Equation.3">
                  <p:embed/>
                  <p:pic>
                    <p:nvPicPr>
                      <p:cNvPr id="0" name=""/>
                      <p:cNvPicPr/>
                      <p:nvPr/>
                    </p:nvPicPr>
                    <p:blipFill>
                      <a:blip r:embed="rId7"/>
                      <a:stretch>
                        <a:fillRect/>
                      </a:stretch>
                    </p:blipFill>
                    <p:spPr>
                      <a:xfrm>
                        <a:off x="5219700" y="4813300"/>
                        <a:ext cx="3468688" cy="684213"/>
                      </a:xfrm>
                      <a:prstGeom prst="rect">
                        <a:avLst/>
                      </a:prstGeom>
                    </p:spPr>
                  </p:pic>
                </p:oleObj>
              </mc:Fallback>
            </mc:AlternateContent>
          </a:graphicData>
        </a:graphic>
      </p:graphicFrame>
      <p:pic>
        <p:nvPicPr>
          <p:cNvPr id="6" name="Picture 5" descr="AFPLossvsGradient.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75979" y="2041770"/>
            <a:ext cx="4921661" cy="3872267"/>
          </a:xfrm>
          <a:prstGeom prst="rect">
            <a:avLst/>
          </a:prstGeom>
        </p:spPr>
      </p:pic>
      <p:sp>
        <p:nvSpPr>
          <p:cNvPr id="7" name="TextBox 6"/>
          <p:cNvSpPr txBox="1"/>
          <p:nvPr/>
        </p:nvSpPr>
        <p:spPr>
          <a:xfrm>
            <a:off x="1355938" y="6126163"/>
            <a:ext cx="6419252" cy="369332"/>
          </a:xfrm>
          <a:prstGeom prst="rect">
            <a:avLst/>
          </a:prstGeom>
          <a:noFill/>
        </p:spPr>
        <p:txBody>
          <a:bodyPr wrap="square" rtlCol="0">
            <a:spAutoFit/>
          </a:bodyPr>
          <a:lstStyle/>
          <a:p>
            <a:r>
              <a:rPr lang="en-US" dirty="0" smtClean="0"/>
              <a:t>Measurements and theory agree extremely well</a:t>
            </a:r>
            <a:endParaRPr lang="en-US" dirty="0"/>
          </a:p>
        </p:txBody>
      </p:sp>
    </p:spTree>
    <p:extLst>
      <p:ext uri="{BB962C8B-B14F-4D97-AF65-F5344CB8AC3E}">
        <p14:creationId xmlns:p14="http://schemas.microsoft.com/office/powerpoint/2010/main" val="6500587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Pulsed nuclear magnetic resonance (</a:t>
            </a:r>
            <a:r>
              <a:rPr lang="en-US" dirty="0" err="1" smtClean="0"/>
              <a:t>pnmr</a:t>
            </a:r>
            <a:r>
              <a:rPr lang="en-US" dirty="0" smtClean="0"/>
              <a:t>)</a:t>
            </a:r>
            <a:endParaRPr lang="en-US" dirty="0"/>
          </a:p>
        </p:txBody>
      </p:sp>
      <p:sp>
        <p:nvSpPr>
          <p:cNvPr id="3" name="Content Placeholder 2"/>
          <p:cNvSpPr>
            <a:spLocks noGrp="1"/>
          </p:cNvSpPr>
          <p:nvPr>
            <p:ph idx="1"/>
          </p:nvPr>
        </p:nvSpPr>
        <p:spPr>
          <a:xfrm>
            <a:off x="457200" y="1769761"/>
            <a:ext cx="8229600" cy="4373563"/>
          </a:xfrm>
        </p:spPr>
        <p:txBody>
          <a:bodyPr/>
          <a:lstStyle/>
          <a:p>
            <a:r>
              <a:rPr lang="en-US" sz="2000" dirty="0" smtClean="0"/>
              <a:t>A short pulse of RF field is applied on a small region of the target</a:t>
            </a:r>
          </a:p>
          <a:p>
            <a:r>
              <a:rPr lang="en-US" sz="2000" dirty="0" smtClean="0"/>
              <a:t>The frequency of the pulse is equal to the </a:t>
            </a:r>
            <a:r>
              <a:rPr lang="en-US" sz="2000" dirty="0" err="1" smtClean="0"/>
              <a:t>Larmor</a:t>
            </a:r>
            <a:r>
              <a:rPr lang="en-US" sz="2000" dirty="0" smtClean="0"/>
              <a:t> frequency, so in the rotating frame</a:t>
            </a:r>
          </a:p>
          <a:p>
            <a:endParaRPr lang="en-US" sz="2000" dirty="0"/>
          </a:p>
          <a:p>
            <a:r>
              <a:rPr lang="en-US" sz="2000" dirty="0" smtClean="0"/>
              <a:t>A typical free induction decay (FID) is shown below:</a:t>
            </a:r>
          </a:p>
          <a:p>
            <a:endParaRPr lang="en-US" dirty="0"/>
          </a:p>
        </p:txBody>
      </p:sp>
      <p:graphicFrame>
        <p:nvGraphicFramePr>
          <p:cNvPr id="4" name="Object 3"/>
          <p:cNvGraphicFramePr>
            <a:graphicFrameLocks noChangeAspect="1"/>
          </p:cNvGraphicFramePr>
          <p:nvPr>
            <p:extLst>
              <p:ext uri="{D42A27DB-BD31-4B8C-83A1-F6EECF244321}">
                <p14:modId xmlns:p14="http://schemas.microsoft.com/office/powerpoint/2010/main" val="3054419122"/>
              </p:ext>
            </p:extLst>
          </p:nvPr>
        </p:nvGraphicFramePr>
        <p:xfrm>
          <a:off x="907734" y="3116263"/>
          <a:ext cx="3532188" cy="490537"/>
        </p:xfrm>
        <a:graphic>
          <a:graphicData uri="http://schemas.openxmlformats.org/presentationml/2006/ole">
            <mc:AlternateContent xmlns:mc="http://schemas.openxmlformats.org/markup-compatibility/2006">
              <mc:Choice xmlns:v="urn:schemas-microsoft-com:vml" Requires="v">
                <p:oleObj spid="_x0000_s5256" name="Equation" r:id="rId4" imgW="1828800" imgH="254000" progId="Equation.3">
                  <p:embed/>
                </p:oleObj>
              </mc:Choice>
              <mc:Fallback>
                <p:oleObj name="Equation" r:id="rId4" imgW="1828800" imgH="254000" progId="Equation.3">
                  <p:embed/>
                  <p:pic>
                    <p:nvPicPr>
                      <p:cNvPr id="0" name=""/>
                      <p:cNvPicPr/>
                      <p:nvPr/>
                    </p:nvPicPr>
                    <p:blipFill>
                      <a:blip r:embed="rId5"/>
                      <a:stretch>
                        <a:fillRect/>
                      </a:stretch>
                    </p:blipFill>
                    <p:spPr>
                      <a:xfrm>
                        <a:off x="907734" y="3116263"/>
                        <a:ext cx="3532188" cy="490537"/>
                      </a:xfrm>
                      <a:prstGeom prst="rect">
                        <a:avLst/>
                      </a:prstGeom>
                    </p:spPr>
                  </p:pic>
                </p:oleObj>
              </mc:Fallback>
            </mc:AlternateContent>
          </a:graphicData>
        </a:graphic>
      </p:graphicFrame>
      <p:pic>
        <p:nvPicPr>
          <p:cNvPr id="5" name="Picture 4" descr="Typical FID.pdf"/>
          <p:cNvPicPr>
            <a:picLocks noChangeAspect="1"/>
          </p:cNvPicPr>
          <p:nvPr/>
        </p:nvPicPr>
        <p:blipFill rotWithShape="1">
          <a:blip r:embed="rId6">
            <a:extLst>
              <a:ext uri="{28A0092B-C50C-407E-A947-70E740481C1C}">
                <a14:useLocalDpi xmlns:a14="http://schemas.microsoft.com/office/drawing/2010/main" val="0"/>
              </a:ext>
            </a:extLst>
          </a:blip>
          <a:srcRect t="36393" b="36689"/>
          <a:stretch/>
        </p:blipFill>
        <p:spPr>
          <a:xfrm>
            <a:off x="912768" y="4098503"/>
            <a:ext cx="7088638" cy="2469322"/>
          </a:xfrm>
          <a:prstGeom prst="rect">
            <a:avLst/>
          </a:prstGeom>
        </p:spPr>
      </p:pic>
    </p:spTree>
    <p:extLst>
      <p:ext uri="{BB962C8B-B14F-4D97-AF65-F5344CB8AC3E}">
        <p14:creationId xmlns:p14="http://schemas.microsoft.com/office/powerpoint/2010/main" val="16041804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Electron paramagnetic resonance (</a:t>
            </a:r>
            <a:r>
              <a:rPr lang="en-US" dirty="0" err="1" smtClean="0"/>
              <a:t>epr</a:t>
            </a:r>
            <a:r>
              <a:rPr lang="en-US" dirty="0" smtClean="0"/>
              <a:t>)</a:t>
            </a:r>
            <a:endParaRPr lang="en-US" dirty="0"/>
          </a:p>
        </p:txBody>
      </p:sp>
      <p:sp>
        <p:nvSpPr>
          <p:cNvPr id="3" name="Content Placeholder 2"/>
          <p:cNvSpPr>
            <a:spLocks noGrp="1"/>
          </p:cNvSpPr>
          <p:nvPr>
            <p:ph idx="1"/>
          </p:nvPr>
        </p:nvSpPr>
        <p:spPr/>
        <p:txBody>
          <a:bodyPr>
            <a:normAutofit/>
          </a:bodyPr>
          <a:lstStyle/>
          <a:p>
            <a:r>
              <a:rPr lang="en-US" sz="1800" dirty="0" smtClean="0"/>
              <a:t>The shift of Zeeman splitting of alkali metal is largely caused by Fermi-contact interaction</a:t>
            </a:r>
          </a:p>
          <a:p>
            <a:r>
              <a:rPr lang="en-US" sz="1800" dirty="0" smtClean="0"/>
              <a:t>The effective field causing the shift is produced by polarized </a:t>
            </a:r>
            <a:r>
              <a:rPr lang="en-US" sz="1800" baseline="30000" dirty="0" smtClean="0"/>
              <a:t>3</a:t>
            </a:r>
            <a:r>
              <a:rPr lang="en-US" sz="1800" dirty="0" smtClean="0"/>
              <a:t>He multiplied by an enhancement factor </a:t>
            </a:r>
          </a:p>
          <a:p>
            <a:r>
              <a:rPr lang="en-US" sz="1800" dirty="0" smtClean="0"/>
              <a:t>By flipping </a:t>
            </a:r>
            <a:r>
              <a:rPr lang="en-US" sz="1800" baseline="30000" dirty="0" smtClean="0"/>
              <a:t>3</a:t>
            </a:r>
            <a:r>
              <a:rPr lang="en-US" sz="1800" dirty="0" smtClean="0"/>
              <a:t>He spins, we can isolate the effective field from holding field and other ambient fields</a:t>
            </a:r>
          </a:p>
          <a:p>
            <a:r>
              <a:rPr lang="en-US" sz="1800" dirty="0" smtClean="0"/>
              <a:t>Thus </a:t>
            </a:r>
            <a:r>
              <a:rPr lang="en-US" sz="1800" baseline="30000" dirty="0" smtClean="0"/>
              <a:t>3</a:t>
            </a:r>
            <a:r>
              <a:rPr lang="en-US" sz="1800" dirty="0" smtClean="0"/>
              <a:t>He polarization can be calculated using the frequency shift</a:t>
            </a:r>
            <a:endParaRPr lang="en-US" sz="1800" dirty="0"/>
          </a:p>
        </p:txBody>
      </p:sp>
      <p:graphicFrame>
        <p:nvGraphicFramePr>
          <p:cNvPr id="4" name="Object 3"/>
          <p:cNvGraphicFramePr>
            <a:graphicFrameLocks noChangeAspect="1"/>
          </p:cNvGraphicFramePr>
          <p:nvPr>
            <p:extLst>
              <p:ext uri="{D42A27DB-BD31-4B8C-83A1-F6EECF244321}">
                <p14:modId xmlns:p14="http://schemas.microsoft.com/office/powerpoint/2010/main" val="2424487898"/>
              </p:ext>
            </p:extLst>
          </p:nvPr>
        </p:nvGraphicFramePr>
        <p:xfrm>
          <a:off x="3158067" y="2076530"/>
          <a:ext cx="789567" cy="311042"/>
        </p:xfrm>
        <a:graphic>
          <a:graphicData uri="http://schemas.openxmlformats.org/presentationml/2006/ole">
            <mc:AlternateContent xmlns:mc="http://schemas.openxmlformats.org/markup-compatibility/2006">
              <mc:Choice xmlns:v="urn:schemas-microsoft-com:vml" Requires="v">
                <p:oleObj spid="_x0000_s6408" name="Equation" r:id="rId4" imgW="419100" imgH="165100" progId="Equation.3">
                  <p:embed/>
                </p:oleObj>
              </mc:Choice>
              <mc:Fallback>
                <p:oleObj name="Equation" r:id="rId4" imgW="419100" imgH="165100" progId="Equation.3">
                  <p:embed/>
                  <p:pic>
                    <p:nvPicPr>
                      <p:cNvPr id="0" name=""/>
                      <p:cNvPicPr/>
                      <p:nvPr/>
                    </p:nvPicPr>
                    <p:blipFill>
                      <a:blip r:embed="rId5"/>
                      <a:stretch>
                        <a:fillRect/>
                      </a:stretch>
                    </p:blipFill>
                    <p:spPr>
                      <a:xfrm>
                        <a:off x="3158067" y="2076530"/>
                        <a:ext cx="789567" cy="311042"/>
                      </a:xfrm>
                      <a:prstGeom prst="rect">
                        <a:avLst/>
                      </a:prstGeom>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912550228"/>
              </p:ext>
            </p:extLst>
          </p:nvPr>
        </p:nvGraphicFramePr>
        <p:xfrm>
          <a:off x="5169649" y="2634607"/>
          <a:ext cx="339920" cy="412760"/>
        </p:xfrm>
        <a:graphic>
          <a:graphicData uri="http://schemas.openxmlformats.org/presentationml/2006/ole">
            <mc:AlternateContent xmlns:mc="http://schemas.openxmlformats.org/markup-compatibility/2006">
              <mc:Choice xmlns:v="urn:schemas-microsoft-com:vml" Requires="v">
                <p:oleObj spid="_x0000_s6409" name="Equation" r:id="rId6" imgW="177800" imgH="215900" progId="Equation.3">
                  <p:embed/>
                </p:oleObj>
              </mc:Choice>
              <mc:Fallback>
                <p:oleObj name="Equation" r:id="rId6" imgW="177800" imgH="215900" progId="Equation.3">
                  <p:embed/>
                  <p:pic>
                    <p:nvPicPr>
                      <p:cNvPr id="0" name=""/>
                      <p:cNvPicPr/>
                      <p:nvPr/>
                    </p:nvPicPr>
                    <p:blipFill>
                      <a:blip r:embed="rId7"/>
                      <a:stretch>
                        <a:fillRect/>
                      </a:stretch>
                    </p:blipFill>
                    <p:spPr>
                      <a:xfrm>
                        <a:off x="5169649" y="2634607"/>
                        <a:ext cx="339920" cy="412760"/>
                      </a:xfrm>
                      <a:prstGeom prst="rect">
                        <a:avLst/>
                      </a:prstGeom>
                    </p:spPr>
                  </p:pic>
                </p:oleObj>
              </mc:Fallback>
            </mc:AlternateContent>
          </a:graphicData>
        </a:graphic>
      </p:graphicFrame>
      <p:pic>
        <p:nvPicPr>
          <p:cNvPr id="6" name="Picture 5" descr="epr.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973834" y="3913870"/>
            <a:ext cx="5166296" cy="2755358"/>
          </a:xfrm>
          <a:prstGeom prst="rect">
            <a:avLst/>
          </a:prstGeom>
        </p:spPr>
      </p:pic>
    </p:spTree>
    <p:extLst>
      <p:ext uri="{BB962C8B-B14F-4D97-AF65-F5344CB8AC3E}">
        <p14:creationId xmlns:p14="http://schemas.microsoft.com/office/powerpoint/2010/main" val="1049129481"/>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Spinup</a:t>
            </a:r>
            <a:endParaRPr lang="en-US" dirty="0"/>
          </a:p>
        </p:txBody>
      </p:sp>
      <p:pic>
        <p:nvPicPr>
          <p:cNvPr id="4" name="Picture 3" descr="Spinup.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2166" y="2042170"/>
            <a:ext cx="4801046" cy="3947050"/>
          </a:xfrm>
          <a:prstGeom prst="rect">
            <a:avLst/>
          </a:prstGeom>
        </p:spPr>
      </p:pic>
      <p:graphicFrame>
        <p:nvGraphicFramePr>
          <p:cNvPr id="5" name="Object 4"/>
          <p:cNvGraphicFramePr>
            <a:graphicFrameLocks noChangeAspect="1"/>
          </p:cNvGraphicFramePr>
          <p:nvPr>
            <p:extLst>
              <p:ext uri="{D42A27DB-BD31-4B8C-83A1-F6EECF244321}">
                <p14:modId xmlns:p14="http://schemas.microsoft.com/office/powerpoint/2010/main" val="1903045697"/>
              </p:ext>
            </p:extLst>
          </p:nvPr>
        </p:nvGraphicFramePr>
        <p:xfrm>
          <a:off x="5151601" y="3535185"/>
          <a:ext cx="3807888" cy="787839"/>
        </p:xfrm>
        <a:graphic>
          <a:graphicData uri="http://schemas.openxmlformats.org/presentationml/2006/ole">
            <mc:AlternateContent xmlns:mc="http://schemas.openxmlformats.org/markup-compatibility/2006">
              <mc:Choice xmlns:v="urn:schemas-microsoft-com:vml" Requires="v">
                <p:oleObj spid="_x0000_s7299" name="Equation" r:id="rId5" imgW="2578100" imgH="533400" progId="Equation.3">
                  <p:embed/>
                </p:oleObj>
              </mc:Choice>
              <mc:Fallback>
                <p:oleObj name="Equation" r:id="rId5" imgW="2578100" imgH="533400" progId="Equation.3">
                  <p:embed/>
                  <p:pic>
                    <p:nvPicPr>
                      <p:cNvPr id="0" name=""/>
                      <p:cNvPicPr/>
                      <p:nvPr/>
                    </p:nvPicPr>
                    <p:blipFill>
                      <a:blip r:embed="rId6"/>
                      <a:stretch>
                        <a:fillRect/>
                      </a:stretch>
                    </p:blipFill>
                    <p:spPr>
                      <a:xfrm>
                        <a:off x="5151601" y="3535185"/>
                        <a:ext cx="3807888" cy="787839"/>
                      </a:xfrm>
                      <a:prstGeom prst="rect">
                        <a:avLst/>
                      </a:prstGeom>
                    </p:spPr>
                  </p:pic>
                </p:oleObj>
              </mc:Fallback>
            </mc:AlternateContent>
          </a:graphicData>
        </a:graphic>
      </p:graphicFrame>
      <p:sp>
        <p:nvSpPr>
          <p:cNvPr id="6" name="TextBox 5"/>
          <p:cNvSpPr txBox="1"/>
          <p:nvPr/>
        </p:nvSpPr>
        <p:spPr>
          <a:xfrm>
            <a:off x="5151601" y="2728613"/>
            <a:ext cx="3807888" cy="646331"/>
          </a:xfrm>
          <a:prstGeom prst="rect">
            <a:avLst/>
          </a:prstGeom>
          <a:noFill/>
        </p:spPr>
        <p:txBody>
          <a:bodyPr wrap="square" rtlCol="0">
            <a:spAutoFit/>
          </a:bodyPr>
          <a:lstStyle/>
          <a:p>
            <a:r>
              <a:rPr lang="en-US" dirty="0" smtClean="0"/>
              <a:t>Time evolution of polarization in a double-chambered cell:</a:t>
            </a:r>
            <a:endParaRPr lang="en-US" dirty="0"/>
          </a:p>
        </p:txBody>
      </p:sp>
    </p:spTree>
    <p:extLst>
      <p:ext uri="{BB962C8B-B14F-4D97-AF65-F5344CB8AC3E}">
        <p14:creationId xmlns:p14="http://schemas.microsoft.com/office/powerpoint/2010/main" val="3512133907"/>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spindown</a:t>
            </a:r>
            <a:endParaRPr lang="en-US" dirty="0"/>
          </a:p>
        </p:txBody>
      </p:sp>
      <p:pic>
        <p:nvPicPr>
          <p:cNvPr id="4"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26128" y="2318527"/>
            <a:ext cx="4671513" cy="39106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5" name="Object 4"/>
          <p:cNvGraphicFramePr>
            <a:graphicFrameLocks noChangeAspect="1"/>
          </p:cNvGraphicFramePr>
          <p:nvPr>
            <p:extLst>
              <p:ext uri="{D42A27DB-BD31-4B8C-83A1-F6EECF244321}">
                <p14:modId xmlns:p14="http://schemas.microsoft.com/office/powerpoint/2010/main" val="840175359"/>
              </p:ext>
            </p:extLst>
          </p:nvPr>
        </p:nvGraphicFramePr>
        <p:xfrm>
          <a:off x="5627098" y="2798319"/>
          <a:ext cx="1743829" cy="454912"/>
        </p:xfrm>
        <a:graphic>
          <a:graphicData uri="http://schemas.openxmlformats.org/presentationml/2006/ole">
            <mc:AlternateContent xmlns:mc="http://schemas.openxmlformats.org/markup-compatibility/2006">
              <mc:Choice xmlns:v="urn:schemas-microsoft-com:vml" Requires="v">
                <p:oleObj spid="_x0000_s8323" name="Equation" r:id="rId5" imgW="876300" imgH="228600" progId="Equation.3">
                  <p:embed/>
                </p:oleObj>
              </mc:Choice>
              <mc:Fallback>
                <p:oleObj name="Equation" r:id="rId5" imgW="876300" imgH="228600" progId="Equation.3">
                  <p:embed/>
                  <p:pic>
                    <p:nvPicPr>
                      <p:cNvPr id="0" name=""/>
                      <p:cNvPicPr/>
                      <p:nvPr/>
                    </p:nvPicPr>
                    <p:blipFill>
                      <a:blip r:embed="rId6"/>
                      <a:stretch>
                        <a:fillRect/>
                      </a:stretch>
                    </p:blipFill>
                    <p:spPr>
                      <a:xfrm>
                        <a:off x="5627098" y="2798319"/>
                        <a:ext cx="1743829" cy="454912"/>
                      </a:xfrm>
                      <a:prstGeom prst="rect">
                        <a:avLst/>
                      </a:prstGeom>
                    </p:spPr>
                  </p:pic>
                </p:oleObj>
              </mc:Fallback>
            </mc:AlternateContent>
          </a:graphicData>
        </a:graphic>
      </p:graphicFrame>
      <p:sp>
        <p:nvSpPr>
          <p:cNvPr id="6" name="TextBox 5"/>
          <p:cNvSpPr txBox="1"/>
          <p:nvPr/>
        </p:nvSpPr>
        <p:spPr>
          <a:xfrm>
            <a:off x="5492407" y="1844797"/>
            <a:ext cx="3484246" cy="646331"/>
          </a:xfrm>
          <a:prstGeom prst="rect">
            <a:avLst/>
          </a:prstGeom>
          <a:noFill/>
        </p:spPr>
        <p:txBody>
          <a:bodyPr wrap="square" rtlCol="0">
            <a:spAutoFit/>
          </a:bodyPr>
          <a:lstStyle/>
          <a:p>
            <a:r>
              <a:rPr lang="en-US" dirty="0" smtClean="0"/>
              <a:t>Exponential decay of nuclear polarization:</a:t>
            </a:r>
            <a:endParaRPr lang="en-US" dirty="0"/>
          </a:p>
        </p:txBody>
      </p:sp>
      <p:sp>
        <p:nvSpPr>
          <p:cNvPr id="7" name="TextBox 6"/>
          <p:cNvSpPr txBox="1"/>
          <p:nvPr/>
        </p:nvSpPr>
        <p:spPr>
          <a:xfrm>
            <a:off x="5558441" y="3543745"/>
            <a:ext cx="3349555" cy="369332"/>
          </a:xfrm>
          <a:prstGeom prst="rect">
            <a:avLst/>
          </a:prstGeom>
          <a:noFill/>
        </p:spPr>
        <p:txBody>
          <a:bodyPr wrap="square" rtlCol="0">
            <a:spAutoFit/>
          </a:bodyPr>
          <a:lstStyle/>
          <a:p>
            <a:r>
              <a:rPr lang="en-US" dirty="0" smtClean="0"/>
              <a:t>T</a:t>
            </a:r>
            <a:r>
              <a:rPr lang="en-US" baseline="-25000" dirty="0" smtClean="0"/>
              <a:t>1</a:t>
            </a:r>
            <a:r>
              <a:rPr lang="en-US" dirty="0" smtClean="0"/>
              <a:t> is the so-called life time.</a:t>
            </a:r>
            <a:endParaRPr lang="en-US" dirty="0"/>
          </a:p>
        </p:txBody>
      </p:sp>
      <p:sp>
        <p:nvSpPr>
          <p:cNvPr id="8" name="TextBox 7"/>
          <p:cNvSpPr txBox="1"/>
          <p:nvPr/>
        </p:nvSpPr>
        <p:spPr>
          <a:xfrm>
            <a:off x="261759" y="1736165"/>
            <a:ext cx="5303605" cy="369332"/>
          </a:xfrm>
          <a:prstGeom prst="rect">
            <a:avLst/>
          </a:prstGeom>
          <a:noFill/>
        </p:spPr>
        <p:txBody>
          <a:bodyPr wrap="square" rtlCol="0">
            <a:spAutoFit/>
          </a:bodyPr>
          <a:lstStyle/>
          <a:p>
            <a:r>
              <a:rPr lang="en-US" dirty="0" smtClean="0"/>
              <a:t>A </a:t>
            </a:r>
            <a:r>
              <a:rPr lang="en-US" dirty="0" err="1" smtClean="0"/>
              <a:t>spindown</a:t>
            </a:r>
            <a:r>
              <a:rPr lang="en-US" dirty="0" smtClean="0"/>
              <a:t> curve at room temperature</a:t>
            </a:r>
            <a:endParaRPr lang="en-US" dirty="0"/>
          </a:p>
        </p:txBody>
      </p:sp>
    </p:spTree>
    <p:extLst>
      <p:ext uri="{BB962C8B-B14F-4D97-AF65-F5344CB8AC3E}">
        <p14:creationId xmlns:p14="http://schemas.microsoft.com/office/powerpoint/2010/main" val="21190249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Initial </a:t>
            </a:r>
            <a:r>
              <a:rPr lang="en-US" dirty="0" err="1" smtClean="0"/>
              <a:t>spinup</a:t>
            </a:r>
            <a:endParaRPr lang="en-US" dirty="0"/>
          </a:p>
        </p:txBody>
      </p:sp>
      <p:pic>
        <p:nvPicPr>
          <p:cNvPr id="4"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84853" y="1913961"/>
            <a:ext cx="4500368" cy="332925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257457" y="1913961"/>
            <a:ext cx="4127395" cy="584776"/>
          </a:xfrm>
          <a:prstGeom prst="rect">
            <a:avLst/>
          </a:prstGeom>
          <a:noFill/>
        </p:spPr>
        <p:txBody>
          <a:bodyPr wrap="square" rtlCol="0">
            <a:spAutoFit/>
          </a:bodyPr>
          <a:lstStyle/>
          <a:p>
            <a:r>
              <a:rPr lang="en-US" sz="1600" dirty="0" smtClean="0"/>
              <a:t>By performing a Taylor expansion on the time evolution of polarization:</a:t>
            </a:r>
            <a:endParaRPr lang="en-US" sz="1600" dirty="0"/>
          </a:p>
        </p:txBody>
      </p:sp>
      <p:graphicFrame>
        <p:nvGraphicFramePr>
          <p:cNvPr id="6" name="Object 5"/>
          <p:cNvGraphicFramePr>
            <a:graphicFrameLocks noChangeAspect="1"/>
          </p:cNvGraphicFramePr>
          <p:nvPr>
            <p:extLst>
              <p:ext uri="{D42A27DB-BD31-4B8C-83A1-F6EECF244321}">
                <p14:modId xmlns:p14="http://schemas.microsoft.com/office/powerpoint/2010/main" val="1668176736"/>
              </p:ext>
            </p:extLst>
          </p:nvPr>
        </p:nvGraphicFramePr>
        <p:xfrm>
          <a:off x="4514850" y="3346450"/>
          <a:ext cx="114300" cy="165100"/>
        </p:xfrm>
        <a:graphic>
          <a:graphicData uri="http://schemas.openxmlformats.org/presentationml/2006/ole">
            <mc:AlternateContent xmlns:mc="http://schemas.openxmlformats.org/markup-compatibility/2006">
              <mc:Choice xmlns:v="urn:schemas-microsoft-com:vml" Requires="v">
                <p:oleObj spid="_x0000_s9598" name="Equation" r:id="rId4" imgW="114300" imgH="165100" progId="Equation.3">
                  <p:embed/>
                </p:oleObj>
              </mc:Choice>
              <mc:Fallback>
                <p:oleObj name="Equation" r:id="rId4" imgW="114300" imgH="165100" progId="Equation.3">
                  <p:embed/>
                  <p:pic>
                    <p:nvPicPr>
                      <p:cNvPr id="0" name=""/>
                      <p:cNvPicPr/>
                      <p:nvPr/>
                    </p:nvPicPr>
                    <p:blipFill>
                      <a:blip r:embed="rId5"/>
                      <a:stretch>
                        <a:fillRect/>
                      </a:stretch>
                    </p:blipFill>
                    <p:spPr>
                      <a:xfrm>
                        <a:off x="4514850" y="3346450"/>
                        <a:ext cx="114300" cy="165100"/>
                      </a:xfrm>
                      <a:prstGeom prst="rect">
                        <a:avLst/>
                      </a:prstGeom>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2587966374"/>
              </p:ext>
            </p:extLst>
          </p:nvPr>
        </p:nvGraphicFramePr>
        <p:xfrm>
          <a:off x="473971" y="2705642"/>
          <a:ext cx="3859071" cy="1066577"/>
        </p:xfrm>
        <a:graphic>
          <a:graphicData uri="http://schemas.openxmlformats.org/presentationml/2006/ole">
            <mc:AlternateContent xmlns:mc="http://schemas.openxmlformats.org/markup-compatibility/2006">
              <mc:Choice xmlns:v="urn:schemas-microsoft-com:vml" Requires="v">
                <p:oleObj spid="_x0000_s9599" name="Equation" r:id="rId6" imgW="2387600" imgH="660400" progId="Equation.3">
                  <p:embed/>
                </p:oleObj>
              </mc:Choice>
              <mc:Fallback>
                <p:oleObj name="Equation" r:id="rId6" imgW="2387600" imgH="660400" progId="Equation.3">
                  <p:embed/>
                  <p:pic>
                    <p:nvPicPr>
                      <p:cNvPr id="0" name=""/>
                      <p:cNvPicPr/>
                      <p:nvPr/>
                    </p:nvPicPr>
                    <p:blipFill>
                      <a:blip r:embed="rId7"/>
                      <a:stretch>
                        <a:fillRect/>
                      </a:stretch>
                    </p:blipFill>
                    <p:spPr>
                      <a:xfrm>
                        <a:off x="473971" y="2705642"/>
                        <a:ext cx="3859071" cy="1066577"/>
                      </a:xfrm>
                      <a:prstGeom prst="rect">
                        <a:avLst/>
                      </a:prstGeom>
                    </p:spPr>
                  </p:pic>
                </p:oleObj>
              </mc:Fallback>
            </mc:AlternateContent>
          </a:graphicData>
        </a:graphic>
      </p:graphicFrame>
      <p:graphicFrame>
        <p:nvGraphicFramePr>
          <p:cNvPr id="8" name="Object 7"/>
          <p:cNvGraphicFramePr>
            <a:graphicFrameLocks noChangeAspect="1"/>
          </p:cNvGraphicFramePr>
          <p:nvPr>
            <p:extLst>
              <p:ext uri="{D42A27DB-BD31-4B8C-83A1-F6EECF244321}">
                <p14:modId xmlns:p14="http://schemas.microsoft.com/office/powerpoint/2010/main" val="2280344918"/>
              </p:ext>
            </p:extLst>
          </p:nvPr>
        </p:nvGraphicFramePr>
        <p:xfrm>
          <a:off x="473971" y="3945189"/>
          <a:ext cx="1732202" cy="596647"/>
        </p:xfrm>
        <a:graphic>
          <a:graphicData uri="http://schemas.openxmlformats.org/presentationml/2006/ole">
            <mc:AlternateContent xmlns:mc="http://schemas.openxmlformats.org/markup-compatibility/2006">
              <mc:Choice xmlns:v="urn:schemas-microsoft-com:vml" Requires="v">
                <p:oleObj spid="_x0000_s9600" name="Equation" r:id="rId8" imgW="1143000" imgH="393700" progId="Equation.3">
                  <p:embed/>
                </p:oleObj>
              </mc:Choice>
              <mc:Fallback>
                <p:oleObj name="Equation" r:id="rId8" imgW="1143000" imgH="393700" progId="Equation.3">
                  <p:embed/>
                  <p:pic>
                    <p:nvPicPr>
                      <p:cNvPr id="0" name=""/>
                      <p:cNvPicPr/>
                      <p:nvPr/>
                    </p:nvPicPr>
                    <p:blipFill>
                      <a:blip r:embed="rId9"/>
                      <a:stretch>
                        <a:fillRect/>
                      </a:stretch>
                    </p:blipFill>
                    <p:spPr>
                      <a:xfrm>
                        <a:off x="473971" y="3945189"/>
                        <a:ext cx="1732202" cy="596647"/>
                      </a:xfrm>
                      <a:prstGeom prst="rect">
                        <a:avLst/>
                      </a:prstGeom>
                    </p:spPr>
                  </p:pic>
                </p:oleObj>
              </mc:Fallback>
            </mc:AlternateContent>
          </a:graphicData>
        </a:graphic>
      </p:graphicFrame>
    </p:spTree>
    <p:extLst>
      <p:ext uri="{BB962C8B-B14F-4D97-AF65-F5344CB8AC3E}">
        <p14:creationId xmlns:p14="http://schemas.microsoft.com/office/powerpoint/2010/main" val="1940890897"/>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The k-</a:t>
            </a:r>
            <a:r>
              <a:rPr lang="en-US" baseline="30000" dirty="0" smtClean="0"/>
              <a:t>3</a:t>
            </a:r>
            <a:r>
              <a:rPr lang="en-US" dirty="0" smtClean="0"/>
              <a:t>he spin-exchange rate constant</a:t>
            </a:r>
            <a:endParaRPr lang="en-US" dirty="0"/>
          </a:p>
        </p:txBody>
      </p:sp>
      <p:sp>
        <p:nvSpPr>
          <p:cNvPr id="3" name="Content Placeholder 2"/>
          <p:cNvSpPr>
            <a:spLocks noGrp="1"/>
          </p:cNvSpPr>
          <p:nvPr>
            <p:ph idx="1"/>
          </p:nvPr>
        </p:nvSpPr>
        <p:spPr/>
        <p:txBody>
          <a:bodyPr/>
          <a:lstStyle/>
          <a:p>
            <a:r>
              <a:rPr lang="en-US" sz="2000" dirty="0"/>
              <a:t>The quantity </a:t>
            </a:r>
            <a:r>
              <a:rPr lang="en-US" sz="2000" dirty="0" err="1"/>
              <a:t>m</a:t>
            </a:r>
            <a:r>
              <a:rPr lang="en-US" sz="2000" baseline="-25000" dirty="0" err="1"/>
              <a:t>pc</a:t>
            </a:r>
            <a:r>
              <a:rPr lang="en-US" sz="2000" dirty="0"/>
              <a:t> can also be measured with a technique based on Faraday rotation</a:t>
            </a:r>
          </a:p>
          <a:p>
            <a:r>
              <a:rPr lang="en-US" sz="2000" dirty="0" smtClean="0"/>
              <a:t>Both </a:t>
            </a:r>
            <a:r>
              <a:rPr lang="en-US" sz="2000" dirty="0" err="1" smtClean="0"/>
              <a:t>m</a:t>
            </a:r>
            <a:r>
              <a:rPr lang="en-US" sz="2000" baseline="-25000" dirty="0" err="1" smtClean="0"/>
              <a:t>pc</a:t>
            </a:r>
            <a:r>
              <a:rPr lang="en-US" sz="2000" dirty="0" smtClean="0"/>
              <a:t> values should agree, fitting the ratio to one </a:t>
            </a:r>
            <a:r>
              <a:rPr lang="en-US" sz="2000" dirty="0" smtClean="0"/>
              <a:t>provides a way to calculate the K-</a:t>
            </a:r>
            <a:r>
              <a:rPr lang="en-US" sz="2000" baseline="30000" dirty="0" smtClean="0"/>
              <a:t>3</a:t>
            </a:r>
            <a:r>
              <a:rPr lang="en-US" sz="2000" dirty="0" smtClean="0"/>
              <a:t>He spin-exchange rate constant</a:t>
            </a:r>
            <a:endParaRPr lang="en-US" sz="2000" dirty="0" smtClean="0"/>
          </a:p>
          <a:p>
            <a:pPr marL="114300" indent="0">
              <a:buNone/>
            </a:pPr>
            <a:endParaRPr lang="en-US" dirty="0"/>
          </a:p>
        </p:txBody>
      </p:sp>
      <p:graphicFrame>
        <p:nvGraphicFramePr>
          <p:cNvPr id="5" name="Object 4"/>
          <p:cNvGraphicFramePr>
            <a:graphicFrameLocks noChangeAspect="1"/>
          </p:cNvGraphicFramePr>
          <p:nvPr>
            <p:extLst>
              <p:ext uri="{D42A27DB-BD31-4B8C-83A1-F6EECF244321}">
                <p14:modId xmlns:p14="http://schemas.microsoft.com/office/powerpoint/2010/main" val="2049036353"/>
              </p:ext>
            </p:extLst>
          </p:nvPr>
        </p:nvGraphicFramePr>
        <p:xfrm>
          <a:off x="2423200" y="3027781"/>
          <a:ext cx="3978887" cy="494110"/>
        </p:xfrm>
        <a:graphic>
          <a:graphicData uri="http://schemas.openxmlformats.org/presentationml/2006/ole">
            <mc:AlternateContent xmlns:mc="http://schemas.openxmlformats.org/markup-compatibility/2006">
              <mc:Choice xmlns:v="urn:schemas-microsoft-com:vml" Requires="v">
                <p:oleObj spid="_x0000_s10367" name="Equation" r:id="rId4" imgW="1943100" imgH="241300" progId="Equation.3">
                  <p:embed/>
                </p:oleObj>
              </mc:Choice>
              <mc:Fallback>
                <p:oleObj name="Equation" r:id="rId4" imgW="1943100" imgH="241300" progId="Equation.3">
                  <p:embed/>
                  <p:pic>
                    <p:nvPicPr>
                      <p:cNvPr id="0" name=""/>
                      <p:cNvPicPr/>
                      <p:nvPr/>
                    </p:nvPicPr>
                    <p:blipFill>
                      <a:blip r:embed="rId5"/>
                      <a:stretch>
                        <a:fillRect/>
                      </a:stretch>
                    </p:blipFill>
                    <p:spPr>
                      <a:xfrm>
                        <a:off x="2423200" y="3027781"/>
                        <a:ext cx="3978887" cy="494110"/>
                      </a:xfrm>
                      <a:prstGeom prst="rect">
                        <a:avLst/>
                      </a:prstGeom>
                    </p:spPr>
                  </p:pic>
                </p:oleObj>
              </mc:Fallback>
            </mc:AlternateContent>
          </a:graphicData>
        </a:graphic>
      </p:graphicFrame>
      <p:pic>
        <p:nvPicPr>
          <p:cNvPr id="6" name="Picture 5" descr="m_ratio.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35792" y="3523946"/>
            <a:ext cx="6659007" cy="3135883"/>
          </a:xfrm>
          <a:prstGeom prst="rect">
            <a:avLst/>
          </a:prstGeom>
        </p:spPr>
      </p:pic>
    </p:spTree>
    <p:extLst>
      <p:ext uri="{BB962C8B-B14F-4D97-AF65-F5344CB8AC3E}">
        <p14:creationId xmlns:p14="http://schemas.microsoft.com/office/powerpoint/2010/main" val="3774486403"/>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Maximum achievable </a:t>
            </a:r>
            <a:r>
              <a:rPr lang="en-US" baseline="30000" dirty="0" smtClean="0"/>
              <a:t>3</a:t>
            </a:r>
            <a:r>
              <a:rPr lang="en-US" dirty="0" smtClean="0"/>
              <a:t>He polarization</a:t>
            </a:r>
            <a:endParaRPr lang="en-US" dirty="0"/>
          </a:p>
        </p:txBody>
      </p:sp>
      <p:sp>
        <p:nvSpPr>
          <p:cNvPr id="3" name="Content Placeholder 2"/>
          <p:cNvSpPr>
            <a:spLocks noGrp="1"/>
          </p:cNvSpPr>
          <p:nvPr>
            <p:ph idx="1"/>
          </p:nvPr>
        </p:nvSpPr>
        <p:spPr/>
        <p:txBody>
          <a:bodyPr>
            <a:normAutofit lnSpcReduction="10000"/>
          </a:bodyPr>
          <a:lstStyle/>
          <a:p>
            <a:r>
              <a:rPr lang="en-US" sz="2000" dirty="0" smtClean="0"/>
              <a:t>The so-called X factor characterizes a poorly understood temperature-dependent spin-relaxation mechanism that limits the maximum polarization</a:t>
            </a:r>
          </a:p>
          <a:p>
            <a:endParaRPr lang="en-US" sz="2000" dirty="0"/>
          </a:p>
          <a:p>
            <a:endParaRPr lang="en-US" sz="2000" dirty="0" smtClean="0"/>
          </a:p>
          <a:p>
            <a:endParaRPr lang="en-US" sz="2000" dirty="0"/>
          </a:p>
          <a:p>
            <a:endParaRPr lang="en-US" sz="2000" dirty="0" smtClean="0"/>
          </a:p>
          <a:p>
            <a:endParaRPr lang="en-US" sz="2000" dirty="0"/>
          </a:p>
          <a:p>
            <a:endParaRPr lang="en-US" sz="2000" dirty="0" smtClean="0"/>
          </a:p>
          <a:p>
            <a:endParaRPr lang="en-US" sz="2000" dirty="0"/>
          </a:p>
          <a:p>
            <a:r>
              <a:rPr lang="en-US" sz="2000" dirty="0" smtClean="0"/>
              <a:t>The relaxation mechanism described by the X factor has been observed to be roughly proportional to the spin-exchange rate, so it cannot be overwhelmed with infinite laser power.</a:t>
            </a:r>
            <a:endParaRPr lang="en-US" sz="2000" dirty="0"/>
          </a:p>
        </p:txBody>
      </p:sp>
      <p:pic>
        <p:nvPicPr>
          <p:cNvPr id="4" name="Picture 3"/>
          <p:cNvPicPr>
            <a:picLocks noChangeAspect="1"/>
          </p:cNvPicPr>
          <p:nvPr/>
        </p:nvPicPr>
        <p:blipFill>
          <a:blip r:embed="rId2"/>
          <a:stretch>
            <a:fillRect/>
          </a:stretch>
        </p:blipFill>
        <p:spPr>
          <a:xfrm>
            <a:off x="909680" y="3742281"/>
            <a:ext cx="6693871" cy="820895"/>
          </a:xfrm>
          <a:prstGeom prst="rect">
            <a:avLst/>
          </a:prstGeom>
        </p:spPr>
      </p:pic>
      <p:sp>
        <p:nvSpPr>
          <p:cNvPr id="5" name="TextBox 4"/>
          <p:cNvSpPr txBox="1"/>
          <p:nvPr/>
        </p:nvSpPr>
        <p:spPr>
          <a:xfrm>
            <a:off x="909680" y="2834474"/>
            <a:ext cx="6872448" cy="646331"/>
          </a:xfrm>
          <a:prstGeom prst="rect">
            <a:avLst/>
          </a:prstGeom>
          <a:noFill/>
        </p:spPr>
        <p:txBody>
          <a:bodyPr wrap="square" rtlCol="0">
            <a:spAutoFit/>
          </a:bodyPr>
          <a:lstStyle/>
          <a:p>
            <a:pPr algn="ctr"/>
            <a:r>
              <a:rPr lang="en-US" dirty="0" smtClean="0"/>
              <a:t>Babcock, </a:t>
            </a:r>
            <a:r>
              <a:rPr lang="en-US" dirty="0" err="1" smtClean="0"/>
              <a:t>Chann</a:t>
            </a:r>
            <a:r>
              <a:rPr lang="en-US" dirty="0" smtClean="0"/>
              <a:t>, Walker, Chen and Gentile</a:t>
            </a:r>
          </a:p>
          <a:p>
            <a:pPr algn="ctr"/>
            <a:r>
              <a:rPr lang="en-US" dirty="0" smtClean="0"/>
              <a:t>PRL vol. 96, pg. 083003 (2006) </a:t>
            </a:r>
            <a:endParaRPr lang="en-US" dirty="0"/>
          </a:p>
        </p:txBody>
      </p:sp>
    </p:spTree>
    <p:extLst>
      <p:ext uri="{BB962C8B-B14F-4D97-AF65-F5344CB8AC3E}">
        <p14:creationId xmlns:p14="http://schemas.microsoft.com/office/powerpoint/2010/main" val="244184032"/>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p:txBody>
          <a:bodyPr/>
          <a:lstStyle/>
          <a:p>
            <a:r>
              <a:rPr lang="en-US" baseline="30000" dirty="0" smtClean="0"/>
              <a:t>3</a:t>
            </a:r>
            <a:r>
              <a:rPr lang="en-US" dirty="0" smtClean="0"/>
              <a:t>He targets</a:t>
            </a:r>
            <a:endParaRPr lang="en-US" dirty="0" smtClean="0"/>
          </a:p>
          <a:p>
            <a:r>
              <a:rPr lang="en-US" dirty="0" smtClean="0"/>
              <a:t>Spin-exchange optical pumping (SEOP)</a:t>
            </a:r>
          </a:p>
          <a:p>
            <a:r>
              <a:rPr lang="en-US" baseline="30000" dirty="0" smtClean="0"/>
              <a:t>3</a:t>
            </a:r>
            <a:r>
              <a:rPr lang="en-US" dirty="0" smtClean="0"/>
              <a:t>He </a:t>
            </a:r>
            <a:r>
              <a:rPr lang="en-US" dirty="0" err="1" smtClean="0"/>
              <a:t>polarimetry</a:t>
            </a:r>
            <a:endParaRPr lang="en-US" dirty="0" smtClean="0"/>
          </a:p>
          <a:p>
            <a:r>
              <a:rPr lang="en-US" dirty="0" smtClean="0"/>
              <a:t>Development of hybrid cells</a:t>
            </a:r>
          </a:p>
          <a:p>
            <a:r>
              <a:rPr lang="en-US" dirty="0" smtClean="0"/>
              <a:t>Polarized </a:t>
            </a:r>
            <a:r>
              <a:rPr lang="en-US" baseline="30000" dirty="0" smtClean="0"/>
              <a:t>3</a:t>
            </a:r>
            <a:r>
              <a:rPr lang="en-US" dirty="0" smtClean="0"/>
              <a:t>He target cells incorporating metal</a:t>
            </a:r>
          </a:p>
          <a:p>
            <a:endParaRPr lang="en-US" dirty="0"/>
          </a:p>
        </p:txBody>
      </p:sp>
    </p:spTree>
    <p:extLst>
      <p:ext uri="{BB962C8B-B14F-4D97-AF65-F5344CB8AC3E}">
        <p14:creationId xmlns:p14="http://schemas.microsoft.com/office/powerpoint/2010/main" val="38863103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The x factor</a:t>
            </a:r>
            <a:br>
              <a:rPr lang="en-US" dirty="0" smtClean="0"/>
            </a:br>
            <a:r>
              <a:rPr lang="en-US" dirty="0" smtClean="0"/>
              <a:t>hot relaxation method</a:t>
            </a:r>
            <a:endParaRPr lang="en-US" dirty="0"/>
          </a:p>
        </p:txBody>
      </p:sp>
      <p:sp>
        <p:nvSpPr>
          <p:cNvPr id="3" name="Content Placeholder 2"/>
          <p:cNvSpPr>
            <a:spLocks noGrp="1"/>
          </p:cNvSpPr>
          <p:nvPr>
            <p:ph idx="1"/>
          </p:nvPr>
        </p:nvSpPr>
        <p:spPr/>
        <p:txBody>
          <a:bodyPr/>
          <a:lstStyle/>
          <a:p>
            <a:r>
              <a:rPr lang="en-US" sz="1800" dirty="0" smtClean="0"/>
              <a:t>“The hot relaxation method” is a method of measuring the X factor by looking at spin-relaxation rates at different temperatures [1].</a:t>
            </a:r>
          </a:p>
          <a:p>
            <a:endParaRPr lang="en-US" dirty="0"/>
          </a:p>
        </p:txBody>
      </p:sp>
      <p:sp>
        <p:nvSpPr>
          <p:cNvPr id="4" name="Text Box 4"/>
          <p:cNvSpPr txBox="1">
            <a:spLocks noChangeArrowheads="1"/>
          </p:cNvSpPr>
          <p:nvPr/>
        </p:nvSpPr>
        <p:spPr bwMode="auto">
          <a:xfrm>
            <a:off x="457200" y="6126163"/>
            <a:ext cx="826067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r>
              <a:rPr lang="en-US" altLang="zh-CN" sz="1400" dirty="0"/>
              <a:t>[1]E. Babcock, B. </a:t>
            </a:r>
            <a:r>
              <a:rPr lang="en-US" altLang="zh-CN" sz="1400" dirty="0" err="1"/>
              <a:t>Chann</a:t>
            </a:r>
            <a:r>
              <a:rPr lang="en-US" altLang="zh-CN" sz="1400" dirty="0"/>
              <a:t>, T. G. Walker, W. C. Chen, and T. R. Gentile, Phys. Rev. </a:t>
            </a:r>
            <a:r>
              <a:rPr lang="en-US" altLang="zh-CN" sz="1400" dirty="0" err="1"/>
              <a:t>Lett</a:t>
            </a:r>
            <a:r>
              <a:rPr lang="en-US" altLang="zh-CN" sz="1400" dirty="0"/>
              <a:t>. 96, 083003 (2006).</a:t>
            </a:r>
          </a:p>
        </p:txBody>
      </p:sp>
      <p:pic>
        <p:nvPicPr>
          <p:cNvPr id="5" name="Picture 4"/>
          <p:cNvPicPr>
            <a:picLocks noChangeAspect="1"/>
          </p:cNvPicPr>
          <p:nvPr/>
        </p:nvPicPr>
        <p:blipFill>
          <a:blip r:embed="rId2"/>
          <a:stretch>
            <a:fillRect/>
          </a:stretch>
        </p:blipFill>
        <p:spPr>
          <a:xfrm>
            <a:off x="4902401" y="3422513"/>
            <a:ext cx="2838461" cy="770235"/>
          </a:xfrm>
          <a:prstGeom prst="rect">
            <a:avLst/>
          </a:prstGeom>
        </p:spPr>
      </p:pic>
      <p:sp>
        <p:nvSpPr>
          <p:cNvPr id="6" name="Donut 5"/>
          <p:cNvSpPr/>
          <p:nvPr/>
        </p:nvSpPr>
        <p:spPr>
          <a:xfrm>
            <a:off x="5749863" y="3233858"/>
            <a:ext cx="1990999" cy="617799"/>
          </a:xfrm>
          <a:prstGeom prst="donut">
            <a:avLst>
              <a:gd name="adj" fmla="val 6819"/>
            </a:avLst>
          </a:prstGeom>
          <a:ln/>
        </p:spPr>
        <p:style>
          <a:lnRef idx="1">
            <a:schemeClr val="dk1"/>
          </a:lnRef>
          <a:fillRef idx="3">
            <a:schemeClr val="dk1"/>
          </a:fillRef>
          <a:effectRef idx="2">
            <a:schemeClr val="dk1"/>
          </a:effectRef>
          <a:fontRef idx="minor">
            <a:schemeClr val="lt1"/>
          </a:fontRef>
        </p:style>
        <p:txBody>
          <a:bodyPr rtlCol="0" anchor="ctr"/>
          <a:lstStyle/>
          <a:p>
            <a:pPr algn="ctr"/>
            <a:endParaRPr lang="en-US">
              <a:ln w="6350" cmpd="sng">
                <a:solidFill>
                  <a:schemeClr val="tx1"/>
                </a:solidFill>
              </a:ln>
              <a:solidFill>
                <a:schemeClr val="tx1"/>
              </a:solidFill>
            </a:endParaRPr>
          </a:p>
        </p:txBody>
      </p:sp>
      <p:cxnSp>
        <p:nvCxnSpPr>
          <p:cNvPr id="8" name="Straight Arrow Connector 7"/>
          <p:cNvCxnSpPr/>
          <p:nvPr/>
        </p:nvCxnSpPr>
        <p:spPr>
          <a:xfrm>
            <a:off x="5200623" y="3003190"/>
            <a:ext cx="616178" cy="230668"/>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1" name="TextBox 10"/>
          <p:cNvSpPr txBox="1"/>
          <p:nvPr/>
        </p:nvSpPr>
        <p:spPr>
          <a:xfrm>
            <a:off x="4462580" y="2436875"/>
            <a:ext cx="4224219" cy="584776"/>
          </a:xfrm>
          <a:prstGeom prst="rect">
            <a:avLst/>
          </a:prstGeom>
          <a:noFill/>
        </p:spPr>
        <p:txBody>
          <a:bodyPr wrap="square" rtlCol="0">
            <a:spAutoFit/>
          </a:bodyPr>
          <a:lstStyle/>
          <a:p>
            <a:r>
              <a:rPr lang="en-US" sz="1600" dirty="0" smtClean="0"/>
              <a:t>Measured with </a:t>
            </a:r>
            <a:r>
              <a:rPr lang="en-US" sz="1600" dirty="0" err="1" smtClean="0"/>
              <a:t>spinups</a:t>
            </a:r>
            <a:r>
              <a:rPr lang="en-US" sz="1600" dirty="0" smtClean="0"/>
              <a:t> and cold </a:t>
            </a:r>
            <a:r>
              <a:rPr lang="en-US" sz="1600" dirty="0" err="1" smtClean="0"/>
              <a:t>spindowns</a:t>
            </a:r>
            <a:r>
              <a:rPr lang="en-US" sz="1600" dirty="0" smtClean="0"/>
              <a:t>.</a:t>
            </a:r>
            <a:endParaRPr lang="en-US" sz="1600" dirty="0"/>
          </a:p>
        </p:txBody>
      </p:sp>
      <p:sp>
        <p:nvSpPr>
          <p:cNvPr id="12" name="Donut 11"/>
          <p:cNvSpPr/>
          <p:nvPr/>
        </p:nvSpPr>
        <p:spPr>
          <a:xfrm>
            <a:off x="4771528" y="3508318"/>
            <a:ext cx="978335" cy="617799"/>
          </a:xfrm>
          <a:prstGeom prst="donut">
            <a:avLst>
              <a:gd name="adj" fmla="val 6819"/>
            </a:avLst>
          </a:prstGeom>
          <a:ln/>
        </p:spPr>
        <p:style>
          <a:lnRef idx="1">
            <a:schemeClr val="dk1"/>
          </a:lnRef>
          <a:fillRef idx="3">
            <a:schemeClr val="dk1"/>
          </a:fillRef>
          <a:effectRef idx="2">
            <a:schemeClr val="dk1"/>
          </a:effectRef>
          <a:fontRef idx="minor">
            <a:schemeClr val="lt1"/>
          </a:fontRef>
        </p:style>
        <p:txBody>
          <a:bodyPr rtlCol="0" anchor="ctr"/>
          <a:lstStyle/>
          <a:p>
            <a:pPr algn="ctr"/>
            <a:endParaRPr lang="en-US">
              <a:ln w="6350" cmpd="sng">
                <a:solidFill>
                  <a:schemeClr val="tx1"/>
                </a:solidFill>
              </a:ln>
              <a:solidFill>
                <a:schemeClr val="tx1"/>
              </a:solidFill>
            </a:endParaRPr>
          </a:p>
        </p:txBody>
      </p:sp>
      <p:cxnSp>
        <p:nvCxnSpPr>
          <p:cNvPr id="14" name="Straight Arrow Connector 13"/>
          <p:cNvCxnSpPr/>
          <p:nvPr/>
        </p:nvCxnSpPr>
        <p:spPr>
          <a:xfrm flipV="1">
            <a:off x="4902401" y="4192748"/>
            <a:ext cx="298222" cy="440746"/>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5" name="TextBox 14"/>
          <p:cNvSpPr txBox="1"/>
          <p:nvPr/>
        </p:nvSpPr>
        <p:spPr>
          <a:xfrm>
            <a:off x="4327202" y="4633494"/>
            <a:ext cx="4359597" cy="584776"/>
          </a:xfrm>
          <a:prstGeom prst="rect">
            <a:avLst/>
          </a:prstGeom>
          <a:noFill/>
        </p:spPr>
        <p:txBody>
          <a:bodyPr wrap="square" rtlCol="0">
            <a:spAutoFit/>
          </a:bodyPr>
          <a:lstStyle/>
          <a:p>
            <a:r>
              <a:rPr lang="en-US" sz="1600" dirty="0" smtClean="0"/>
              <a:t>Determined with measured alkali densities and known spin-exchange coefficients</a:t>
            </a:r>
            <a:endParaRPr lang="en-US" sz="1600" dirty="0"/>
          </a:p>
        </p:txBody>
      </p:sp>
      <p:pic>
        <p:nvPicPr>
          <p:cNvPr id="16" name="Picture 15"/>
          <p:cNvPicPr>
            <a:picLocks noChangeAspect="1"/>
          </p:cNvPicPr>
          <p:nvPr/>
        </p:nvPicPr>
        <p:blipFill>
          <a:blip r:embed="rId3"/>
          <a:stretch>
            <a:fillRect/>
          </a:stretch>
        </p:blipFill>
        <p:spPr>
          <a:xfrm>
            <a:off x="4902401" y="5338397"/>
            <a:ext cx="2656094" cy="463863"/>
          </a:xfrm>
          <a:prstGeom prst="rect">
            <a:avLst/>
          </a:prstGeom>
        </p:spPr>
      </p:pic>
      <p:pic>
        <p:nvPicPr>
          <p:cNvPr id="17" name="Picture 16" descr="hotrelaxation.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6312" y="2408117"/>
            <a:ext cx="2948519" cy="3569261"/>
          </a:xfrm>
          <a:prstGeom prst="rect">
            <a:avLst/>
          </a:prstGeom>
        </p:spPr>
      </p:pic>
    </p:spTree>
    <p:extLst>
      <p:ext uri="{BB962C8B-B14F-4D97-AF65-F5344CB8AC3E}">
        <p14:creationId xmlns:p14="http://schemas.microsoft.com/office/powerpoint/2010/main" val="2543141694"/>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The x factor</a:t>
            </a:r>
            <a:br>
              <a:rPr lang="en-US" dirty="0" smtClean="0"/>
            </a:br>
            <a:r>
              <a:rPr lang="en-US" dirty="0" smtClean="0"/>
              <a:t>Single temperature methods</a:t>
            </a:r>
            <a:endParaRPr lang="en-US" dirty="0"/>
          </a:p>
        </p:txBody>
      </p:sp>
      <p:sp>
        <p:nvSpPr>
          <p:cNvPr id="3" name="Content Placeholder 2"/>
          <p:cNvSpPr>
            <a:spLocks noGrp="1"/>
          </p:cNvSpPr>
          <p:nvPr>
            <p:ph idx="1"/>
          </p:nvPr>
        </p:nvSpPr>
        <p:spPr/>
        <p:txBody>
          <a:bodyPr/>
          <a:lstStyle/>
          <a:p>
            <a:r>
              <a:rPr lang="en-US" dirty="0" smtClean="0"/>
              <a:t>X factor can also be determined with data from a single temperature using various methods.</a:t>
            </a:r>
            <a:endParaRPr lang="en-US" dirty="0"/>
          </a:p>
        </p:txBody>
      </p:sp>
      <p:pic>
        <p:nvPicPr>
          <p:cNvPr id="4" name="Picture 3"/>
          <p:cNvPicPr>
            <a:picLocks noChangeAspect="1"/>
          </p:cNvPicPr>
          <p:nvPr/>
        </p:nvPicPr>
        <p:blipFill>
          <a:blip r:embed="rId2"/>
          <a:stretch>
            <a:fillRect/>
          </a:stretch>
        </p:blipFill>
        <p:spPr>
          <a:xfrm>
            <a:off x="1407428" y="2666857"/>
            <a:ext cx="6367760" cy="3853670"/>
          </a:xfrm>
          <a:prstGeom prst="rect">
            <a:avLst/>
          </a:prstGeom>
        </p:spPr>
      </p:pic>
    </p:spTree>
    <p:extLst>
      <p:ext uri="{BB962C8B-B14F-4D97-AF65-F5344CB8AC3E}">
        <p14:creationId xmlns:p14="http://schemas.microsoft.com/office/powerpoint/2010/main" val="3921888394"/>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Errors and weighted average</a:t>
            </a:r>
            <a:endParaRPr lang="en-US" dirty="0"/>
          </a:p>
        </p:txBody>
      </p:sp>
      <p:sp>
        <p:nvSpPr>
          <p:cNvPr id="3" name="Content Placeholder 2"/>
          <p:cNvSpPr>
            <a:spLocks noGrp="1"/>
          </p:cNvSpPr>
          <p:nvPr>
            <p:ph idx="1"/>
          </p:nvPr>
        </p:nvSpPr>
        <p:spPr/>
        <p:txBody>
          <a:bodyPr/>
          <a:lstStyle/>
          <a:p>
            <a:r>
              <a:rPr lang="en-US" dirty="0" smtClean="0"/>
              <a:t>Error </a:t>
            </a:r>
            <a:r>
              <a:rPr lang="en-US" dirty="0" smtClean="0"/>
              <a:t>for each determination of X:</a:t>
            </a:r>
          </a:p>
          <a:p>
            <a:endParaRPr lang="en-US" dirty="0"/>
          </a:p>
          <a:p>
            <a:endParaRPr lang="en-US" dirty="0" smtClean="0"/>
          </a:p>
          <a:p>
            <a:r>
              <a:rPr lang="en-US" dirty="0" smtClean="0"/>
              <a:t>To combine different determinations of X, a weighted average was obtained for which the weights are varied until the combined error is minimized</a:t>
            </a:r>
            <a:endParaRPr lang="en-US" dirty="0"/>
          </a:p>
        </p:txBody>
      </p:sp>
      <p:graphicFrame>
        <p:nvGraphicFramePr>
          <p:cNvPr id="4" name="Object 6"/>
          <p:cNvGraphicFramePr>
            <a:graphicFrameLocks noChangeAspect="1"/>
          </p:cNvGraphicFramePr>
          <p:nvPr>
            <p:extLst>
              <p:ext uri="{D42A27DB-BD31-4B8C-83A1-F6EECF244321}">
                <p14:modId xmlns:p14="http://schemas.microsoft.com/office/powerpoint/2010/main" val="370940264"/>
              </p:ext>
            </p:extLst>
          </p:nvPr>
        </p:nvGraphicFramePr>
        <p:xfrm>
          <a:off x="1066800" y="2243479"/>
          <a:ext cx="1828800" cy="811213"/>
        </p:xfrm>
        <a:graphic>
          <a:graphicData uri="http://schemas.openxmlformats.org/presentationml/2006/ole">
            <mc:AlternateContent xmlns:mc="http://schemas.openxmlformats.org/markup-compatibility/2006">
              <mc:Choice xmlns:v="urn:schemas-microsoft-com:vml" Requires="v">
                <p:oleObj spid="_x0000_s12524" name="公式" r:id="rId3" imgW="1231560" imgH="545760" progId="Equation.3">
                  <p:embed/>
                </p:oleObj>
              </mc:Choice>
              <mc:Fallback>
                <p:oleObj name="公式" r:id="rId3" imgW="1231560" imgH="54576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6800" y="2243479"/>
                        <a:ext cx="1828800" cy="8112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pic>
                </p:oleObj>
              </mc:Fallback>
            </mc:AlternateContent>
          </a:graphicData>
        </a:graphic>
      </p:graphicFrame>
      <p:graphicFrame>
        <p:nvGraphicFramePr>
          <p:cNvPr id="5" name="Object 9"/>
          <p:cNvGraphicFramePr>
            <a:graphicFrameLocks noChangeAspect="1"/>
          </p:cNvGraphicFramePr>
          <p:nvPr>
            <p:extLst>
              <p:ext uri="{D42A27DB-BD31-4B8C-83A1-F6EECF244321}">
                <p14:modId xmlns:p14="http://schemas.microsoft.com/office/powerpoint/2010/main" val="3427066709"/>
              </p:ext>
            </p:extLst>
          </p:nvPr>
        </p:nvGraphicFramePr>
        <p:xfrm>
          <a:off x="1066800" y="4876799"/>
          <a:ext cx="2522502" cy="1587437"/>
        </p:xfrm>
        <a:graphic>
          <a:graphicData uri="http://schemas.openxmlformats.org/presentationml/2006/ole">
            <mc:AlternateContent xmlns:mc="http://schemas.openxmlformats.org/markup-compatibility/2006">
              <mc:Choice xmlns:v="urn:schemas-microsoft-com:vml" Requires="v">
                <p:oleObj spid="_x0000_s12525" name="公式" r:id="rId5" imgW="1574640" imgH="990360" progId="Equation.3">
                  <p:embed/>
                </p:oleObj>
              </mc:Choice>
              <mc:Fallback>
                <p:oleObj name="公式" r:id="rId5" imgW="1574640" imgH="99036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66800" y="4876799"/>
                        <a:ext cx="2522502" cy="1587437"/>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41687655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Possible temperature dependence</a:t>
            </a:r>
            <a:endParaRPr lang="en-US" dirty="0"/>
          </a:p>
        </p:txBody>
      </p:sp>
      <p:sp>
        <p:nvSpPr>
          <p:cNvPr id="3" name="Content Placeholder 2"/>
          <p:cNvSpPr>
            <a:spLocks noGrp="1"/>
          </p:cNvSpPr>
          <p:nvPr>
            <p:ph idx="1"/>
          </p:nvPr>
        </p:nvSpPr>
        <p:spPr/>
        <p:txBody>
          <a:bodyPr/>
          <a:lstStyle/>
          <a:p>
            <a:r>
              <a:rPr lang="en-US" dirty="0" smtClean="0"/>
              <a:t>Our evidence suggests there may be temperature dependence in the X factor.</a:t>
            </a:r>
            <a:endParaRPr lang="en-US" dirty="0"/>
          </a:p>
        </p:txBody>
      </p:sp>
      <p:pic>
        <p:nvPicPr>
          <p:cNvPr id="4" name="Picture 3" descr="Xvs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2518" y="2633261"/>
            <a:ext cx="6917000" cy="4013680"/>
          </a:xfrm>
          <a:prstGeom prst="rect">
            <a:avLst/>
          </a:prstGeom>
        </p:spPr>
      </p:pic>
    </p:spTree>
    <p:extLst>
      <p:ext uri="{BB962C8B-B14F-4D97-AF65-F5344CB8AC3E}">
        <p14:creationId xmlns:p14="http://schemas.microsoft.com/office/powerpoint/2010/main" val="36634791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Metal end windows</a:t>
            </a:r>
            <a:endParaRPr lang="en-US" dirty="0"/>
          </a:p>
        </p:txBody>
      </p:sp>
      <p:sp>
        <p:nvSpPr>
          <p:cNvPr id="3" name="Content Placeholder 2"/>
          <p:cNvSpPr>
            <a:spLocks noGrp="1"/>
          </p:cNvSpPr>
          <p:nvPr>
            <p:ph idx="1"/>
          </p:nvPr>
        </p:nvSpPr>
        <p:spPr>
          <a:xfrm>
            <a:off x="457200" y="1752600"/>
            <a:ext cx="8229600" cy="4704064"/>
          </a:xfrm>
        </p:spPr>
        <p:txBody>
          <a:bodyPr>
            <a:normAutofit lnSpcReduction="10000"/>
          </a:bodyPr>
          <a:lstStyle/>
          <a:p>
            <a:r>
              <a:rPr lang="en-US" dirty="0" smtClean="0"/>
              <a:t>Maximum beam current used during the 6 </a:t>
            </a:r>
            <a:r>
              <a:rPr lang="en-US" dirty="0" err="1" smtClean="0"/>
              <a:t>GeV</a:t>
            </a:r>
            <a:r>
              <a:rPr lang="en-US" dirty="0" smtClean="0"/>
              <a:t> era at </a:t>
            </a:r>
            <a:r>
              <a:rPr lang="en-US" dirty="0" err="1" smtClean="0"/>
              <a:t>JLab</a:t>
            </a:r>
            <a:r>
              <a:rPr lang="en-US" dirty="0" smtClean="0"/>
              <a:t> was 15 </a:t>
            </a:r>
            <a:r>
              <a:rPr lang="el-GR" altLang="zh-CN" dirty="0" smtClean="0">
                <a:cs typeface="Arial" charset="0"/>
              </a:rPr>
              <a:t>μ</a:t>
            </a:r>
            <a:r>
              <a:rPr lang="en-US" altLang="zh-CN" dirty="0" smtClean="0">
                <a:cs typeface="Arial" charset="0"/>
              </a:rPr>
              <a:t>A.</a:t>
            </a:r>
            <a:endParaRPr lang="en-US" dirty="0" smtClean="0"/>
          </a:p>
          <a:p>
            <a:r>
              <a:rPr lang="en-US" dirty="0" smtClean="0"/>
              <a:t>Future experiments during the 12 </a:t>
            </a:r>
            <a:r>
              <a:rPr lang="en-US" dirty="0" err="1" smtClean="0"/>
              <a:t>GeV</a:t>
            </a:r>
            <a:r>
              <a:rPr lang="en-US" dirty="0" smtClean="0"/>
              <a:t> era </a:t>
            </a:r>
            <a:r>
              <a:rPr lang="en-US" dirty="0" smtClean="0"/>
              <a:t>plan </a:t>
            </a:r>
            <a:r>
              <a:rPr lang="en-US" dirty="0" smtClean="0"/>
              <a:t>to use up to 60 </a:t>
            </a:r>
            <a:r>
              <a:rPr lang="el-GR" altLang="zh-CN" dirty="0" smtClean="0">
                <a:cs typeface="Arial" charset="0"/>
              </a:rPr>
              <a:t>μ</a:t>
            </a:r>
            <a:r>
              <a:rPr lang="en-US" altLang="zh-CN" dirty="0" smtClean="0">
                <a:cs typeface="Arial" charset="0"/>
              </a:rPr>
              <a:t>A.</a:t>
            </a:r>
          </a:p>
          <a:p>
            <a:r>
              <a:rPr lang="en-US" dirty="0" smtClean="0">
                <a:cs typeface="Arial" charset="0"/>
              </a:rPr>
              <a:t>Glass windows are not likely to survive currents above 30 </a:t>
            </a:r>
            <a:r>
              <a:rPr lang="el-GR" altLang="zh-CN" dirty="0" smtClean="0">
                <a:cs typeface="Arial" charset="0"/>
              </a:rPr>
              <a:t>μ</a:t>
            </a:r>
            <a:r>
              <a:rPr lang="en-US" altLang="zh-CN" dirty="0" smtClean="0">
                <a:cs typeface="Arial" charset="0"/>
              </a:rPr>
              <a:t>A.</a:t>
            </a:r>
          </a:p>
          <a:p>
            <a:r>
              <a:rPr lang="en-US" dirty="0" smtClean="0">
                <a:cs typeface="Arial" charset="0"/>
              </a:rPr>
              <a:t>Thus higher luminosity experiments require the development of metal end windows for spin-exchange polarized </a:t>
            </a:r>
            <a:r>
              <a:rPr lang="en-US" baseline="30000" dirty="0" smtClean="0">
                <a:cs typeface="Arial" charset="0"/>
              </a:rPr>
              <a:t>3</a:t>
            </a:r>
            <a:r>
              <a:rPr lang="en-US" dirty="0" smtClean="0">
                <a:cs typeface="Arial" charset="0"/>
              </a:rPr>
              <a:t>He cells.</a:t>
            </a:r>
          </a:p>
          <a:p>
            <a:r>
              <a:rPr lang="en-US" dirty="0" smtClean="0">
                <a:cs typeface="Arial" charset="0"/>
              </a:rPr>
              <a:t>Results from Mainz show ~20 </a:t>
            </a:r>
            <a:r>
              <a:rPr lang="en-US" dirty="0" err="1" smtClean="0">
                <a:cs typeface="Arial" charset="0"/>
              </a:rPr>
              <a:t>hr</a:t>
            </a:r>
            <a:r>
              <a:rPr lang="en-US" dirty="0" smtClean="0">
                <a:cs typeface="Arial" charset="0"/>
              </a:rPr>
              <a:t> spin-relaxation time for </a:t>
            </a:r>
            <a:r>
              <a:rPr lang="en-US" baseline="30000" dirty="0" smtClean="0">
                <a:cs typeface="Arial" charset="0"/>
              </a:rPr>
              <a:t>3</a:t>
            </a:r>
            <a:r>
              <a:rPr lang="en-US" dirty="0" smtClean="0">
                <a:cs typeface="Arial" charset="0"/>
              </a:rPr>
              <a:t>He targets with gold incorporated</a:t>
            </a:r>
          </a:p>
          <a:p>
            <a:r>
              <a:rPr lang="en-US" dirty="0" smtClean="0">
                <a:cs typeface="Arial" charset="0"/>
              </a:rPr>
              <a:t>Mainz tests did NOT involve alkali metals</a:t>
            </a:r>
            <a:endParaRPr lang="en-US" dirty="0"/>
          </a:p>
        </p:txBody>
      </p:sp>
    </p:spTree>
    <p:extLst>
      <p:ext uri="{BB962C8B-B14F-4D97-AF65-F5344CB8AC3E}">
        <p14:creationId xmlns:p14="http://schemas.microsoft.com/office/powerpoint/2010/main" val="19972064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Mainz results</a:t>
            </a:r>
            <a:endParaRPr lang="en-US" dirty="0"/>
          </a:p>
        </p:txBody>
      </p:sp>
      <p:grpSp>
        <p:nvGrpSpPr>
          <p:cNvPr id="4" name="Group 3"/>
          <p:cNvGrpSpPr/>
          <p:nvPr/>
        </p:nvGrpSpPr>
        <p:grpSpPr>
          <a:xfrm>
            <a:off x="2037521" y="3439025"/>
            <a:ext cx="4846761" cy="2722577"/>
            <a:chOff x="2512448" y="3276600"/>
            <a:chExt cx="4328645" cy="2448834"/>
          </a:xfrm>
        </p:grpSpPr>
        <p:pic>
          <p:nvPicPr>
            <p:cNvPr id="5"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2448" y="3276600"/>
              <a:ext cx="4328645" cy="24488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Oval 5"/>
            <p:cNvSpPr/>
            <p:nvPr/>
          </p:nvSpPr>
          <p:spPr>
            <a:xfrm>
              <a:off x="4724400" y="4343400"/>
              <a:ext cx="914400" cy="381000"/>
            </a:xfrm>
            <a:prstGeom prst="ellipse">
              <a:avLst/>
            </a:prstGeom>
            <a:noFill/>
            <a:ln w="508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 name="Group 6"/>
          <p:cNvGrpSpPr/>
          <p:nvPr/>
        </p:nvGrpSpPr>
        <p:grpSpPr>
          <a:xfrm>
            <a:off x="857677" y="1662792"/>
            <a:ext cx="6935333" cy="1650131"/>
            <a:chOff x="533400" y="1752599"/>
            <a:chExt cx="8286750" cy="1971675"/>
          </a:xfrm>
        </p:grpSpPr>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1752599"/>
              <a:ext cx="8286750" cy="1971675"/>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24600" y="2400300"/>
              <a:ext cx="2200275" cy="647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54308" y="3048000"/>
              <a:ext cx="2228850" cy="381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12" name="TextBox 11"/>
          <p:cNvSpPr txBox="1"/>
          <p:nvPr/>
        </p:nvSpPr>
        <p:spPr>
          <a:xfrm>
            <a:off x="857676" y="6249807"/>
            <a:ext cx="7415361" cy="369332"/>
          </a:xfrm>
          <a:prstGeom prst="rect">
            <a:avLst/>
          </a:prstGeom>
          <a:noFill/>
        </p:spPr>
        <p:txBody>
          <a:bodyPr wrap="square" rtlCol="0">
            <a:spAutoFit/>
          </a:bodyPr>
          <a:lstStyle/>
          <a:p>
            <a:r>
              <a:rPr lang="en-US" dirty="0" smtClean="0"/>
              <a:t>Gold measured at 20 hours, which should be more than enough.</a:t>
            </a:r>
            <a:endParaRPr lang="en-US" dirty="0"/>
          </a:p>
        </p:txBody>
      </p:sp>
    </p:spTree>
    <p:extLst>
      <p:ext uri="{BB962C8B-B14F-4D97-AF65-F5344CB8AC3E}">
        <p14:creationId xmlns:p14="http://schemas.microsoft.com/office/powerpoint/2010/main" val="42253242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New cell design with metal end windows</a:t>
            </a:r>
            <a:endParaRPr lang="en-US" dirty="0"/>
          </a:p>
        </p:txBody>
      </p:sp>
      <p:pic>
        <p:nvPicPr>
          <p:cNvPr id="4" name="Content Placeholder 4" descr="Protovec 3 WITH Windows Drawing in Color.pdf"/>
          <p:cNvPicPr>
            <a:picLocks noGrp="1" noChangeAspect="1"/>
          </p:cNvPicPr>
          <p:nvPr>
            <p:ph sz="half" idx="4294967295"/>
          </p:nvPr>
        </p:nvPicPr>
        <p:blipFill rotWithShape="1">
          <a:blip r:embed="rId3">
            <a:extLst>
              <a:ext uri="{28A0092B-C50C-407E-A947-70E740481C1C}">
                <a14:useLocalDpi xmlns:a14="http://schemas.microsoft.com/office/drawing/2010/main" val="0"/>
              </a:ext>
            </a:extLst>
          </a:blip>
          <a:srcRect l="5317" t="6969" r="7517" b="16941"/>
          <a:stretch/>
        </p:blipFill>
        <p:spPr>
          <a:xfrm>
            <a:off x="615597" y="1743981"/>
            <a:ext cx="7827334" cy="4742909"/>
          </a:xfrm>
          <a:prstGeom prst="rect">
            <a:avLst/>
          </a:prstGeom>
        </p:spPr>
      </p:pic>
    </p:spTree>
    <p:extLst>
      <p:ext uri="{BB962C8B-B14F-4D97-AF65-F5344CB8AC3E}">
        <p14:creationId xmlns:p14="http://schemas.microsoft.com/office/powerpoint/2010/main" val="28973283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Metal cell fabrication</a:t>
            </a:r>
            <a:endParaRPr lang="en-US" dirty="0"/>
          </a:p>
        </p:txBody>
      </p:sp>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l="5066"/>
          <a:stretch/>
        </p:blipFill>
        <p:spPr>
          <a:xfrm>
            <a:off x="535106" y="1862375"/>
            <a:ext cx="3565445" cy="2453689"/>
          </a:xfrm>
          <a:prstGeom prst="rect">
            <a:avLst/>
          </a:prstGeom>
        </p:spPr>
      </p:pic>
      <p:cxnSp>
        <p:nvCxnSpPr>
          <p:cNvPr id="6" name="Straight Arrow Connector 5"/>
          <p:cNvCxnSpPr/>
          <p:nvPr/>
        </p:nvCxnSpPr>
        <p:spPr>
          <a:xfrm flipH="1" flipV="1">
            <a:off x="1468854" y="2891606"/>
            <a:ext cx="474318" cy="1575847"/>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8" name="Straight Arrow Connector 7"/>
          <p:cNvCxnSpPr/>
          <p:nvPr/>
        </p:nvCxnSpPr>
        <p:spPr>
          <a:xfrm flipV="1">
            <a:off x="2065576" y="3665835"/>
            <a:ext cx="872132" cy="801618"/>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sp>
        <p:nvSpPr>
          <p:cNvPr id="11" name="TextBox 10"/>
          <p:cNvSpPr txBox="1"/>
          <p:nvPr/>
        </p:nvSpPr>
        <p:spPr>
          <a:xfrm>
            <a:off x="535106" y="4467453"/>
            <a:ext cx="3577655" cy="369332"/>
          </a:xfrm>
          <a:prstGeom prst="rect">
            <a:avLst/>
          </a:prstGeom>
          <a:noFill/>
        </p:spPr>
        <p:txBody>
          <a:bodyPr wrap="square" rtlCol="0">
            <a:spAutoFit/>
          </a:bodyPr>
          <a:lstStyle/>
          <a:p>
            <a:r>
              <a:rPr lang="en-US" altLang="zh-CN" dirty="0" err="1" smtClean="0"/>
              <a:t>Houskeeper</a:t>
            </a:r>
            <a:r>
              <a:rPr lang="en-US" altLang="zh-CN" dirty="0" smtClean="0"/>
              <a:t> seals by Larson</a:t>
            </a:r>
            <a:endParaRPr lang="en-US" dirty="0"/>
          </a:p>
        </p:txBody>
      </p:sp>
      <p:sp>
        <p:nvSpPr>
          <p:cNvPr id="12" name="Content Placeholder 2"/>
          <p:cNvSpPr>
            <a:spLocks noGrp="1"/>
          </p:cNvSpPr>
          <p:nvPr>
            <p:ph idx="1"/>
          </p:nvPr>
        </p:nvSpPr>
        <p:spPr>
          <a:xfrm>
            <a:off x="4435825" y="1862375"/>
            <a:ext cx="4250975" cy="3813739"/>
          </a:xfrm>
        </p:spPr>
        <p:txBody>
          <a:bodyPr>
            <a:normAutofit lnSpcReduction="10000"/>
          </a:bodyPr>
          <a:lstStyle/>
          <a:p>
            <a:r>
              <a:rPr lang="en-US" sz="1800" dirty="0" smtClean="0"/>
              <a:t>Glass-metal-glass seals made by Larson Electronic Glass</a:t>
            </a:r>
          </a:p>
          <a:p>
            <a:r>
              <a:rPr lang="en-US" sz="1800" dirty="0" smtClean="0"/>
              <a:t>Mechanically polished by our machine shop</a:t>
            </a:r>
          </a:p>
          <a:p>
            <a:r>
              <a:rPr lang="en-US" sz="1800" dirty="0" err="1" smtClean="0"/>
              <a:t>Electropolished</a:t>
            </a:r>
            <a:r>
              <a:rPr lang="en-US" sz="1800" dirty="0" smtClean="0"/>
              <a:t> by Able </a:t>
            </a:r>
            <a:r>
              <a:rPr lang="en-US" sz="1800" dirty="0" err="1" smtClean="0"/>
              <a:t>Electropolishing</a:t>
            </a:r>
            <a:endParaRPr lang="en-US" sz="1800" dirty="0" smtClean="0"/>
          </a:p>
          <a:p>
            <a:r>
              <a:rPr lang="en-US" sz="1800" dirty="0" smtClean="0"/>
              <a:t>Electroplated by </a:t>
            </a:r>
            <a:r>
              <a:rPr lang="en-US" sz="1800" dirty="0" err="1" smtClean="0"/>
              <a:t>Epner</a:t>
            </a:r>
            <a:r>
              <a:rPr lang="en-US" sz="1800" dirty="0" smtClean="0"/>
              <a:t> Technology Inc.</a:t>
            </a:r>
          </a:p>
          <a:p>
            <a:r>
              <a:rPr lang="en-US" sz="1800" dirty="0" smtClean="0"/>
              <a:t>Cleaned with our ultrasonic cleaner</a:t>
            </a:r>
          </a:p>
          <a:p>
            <a:r>
              <a:rPr lang="en-US" sz="1800" dirty="0" smtClean="0"/>
              <a:t>Made into test cells by Mike </a:t>
            </a:r>
            <a:r>
              <a:rPr lang="en-US" sz="1800" dirty="0" smtClean="0"/>
              <a:t>Souza, our glass blower</a:t>
            </a:r>
            <a:endParaRPr lang="en-US" sz="1800" dirty="0" smtClean="0"/>
          </a:p>
          <a:p>
            <a:r>
              <a:rPr lang="en-US" sz="1800" dirty="0" smtClean="0"/>
              <a:t>Filled to 1atm (</a:t>
            </a:r>
            <a:r>
              <a:rPr lang="en-US" sz="1800" baseline="30000" dirty="0" smtClean="0"/>
              <a:t>3</a:t>
            </a:r>
            <a:r>
              <a:rPr lang="en-US" sz="1800" dirty="0" smtClean="0"/>
              <a:t>He + N</a:t>
            </a:r>
            <a:r>
              <a:rPr lang="en-US" sz="1800" baseline="-25000" dirty="0" smtClean="0"/>
              <a:t>2)</a:t>
            </a:r>
          </a:p>
          <a:p>
            <a:endParaRPr lang="en-US" sz="1800" dirty="0" smtClean="0"/>
          </a:p>
          <a:p>
            <a:endParaRPr lang="en-US" sz="1800" dirty="0"/>
          </a:p>
        </p:txBody>
      </p:sp>
      <p:pic>
        <p:nvPicPr>
          <p:cNvPr id="16" name="Content Placeholder 7" descr="Gold Coated Tube.jpg"/>
          <p:cNvPicPr>
            <a:picLocks noChangeAspect="1"/>
          </p:cNvPicPr>
          <p:nvPr/>
        </p:nvPicPr>
        <p:blipFill rotWithShape="1">
          <a:blip r:embed="rId4">
            <a:extLst>
              <a:ext uri="{28A0092B-C50C-407E-A947-70E740481C1C}">
                <a14:useLocalDpi xmlns:a14="http://schemas.microsoft.com/office/drawing/2010/main" val="0"/>
              </a:ext>
            </a:extLst>
          </a:blip>
          <a:srcRect l="26756" t="28499" r="20513" b="29964"/>
          <a:stretch/>
        </p:blipFill>
        <p:spPr>
          <a:xfrm>
            <a:off x="535106" y="5012087"/>
            <a:ext cx="1622769" cy="1704393"/>
          </a:xfrm>
          <a:prstGeom prst="rect">
            <a:avLst/>
          </a:prstGeom>
        </p:spPr>
      </p:pic>
      <p:pic>
        <p:nvPicPr>
          <p:cNvPr id="17" name="Content Placeholder 6" descr="OFHC Copper Tube.jpg"/>
          <p:cNvPicPr>
            <a:picLocks noChangeAspect="1"/>
          </p:cNvPicPr>
          <p:nvPr/>
        </p:nvPicPr>
        <p:blipFill rotWithShape="1">
          <a:blip r:embed="rId5">
            <a:extLst>
              <a:ext uri="{28A0092B-C50C-407E-A947-70E740481C1C}">
                <a14:useLocalDpi xmlns:a14="http://schemas.microsoft.com/office/drawing/2010/main" val="0"/>
              </a:ext>
            </a:extLst>
          </a:blip>
          <a:srcRect l="16391" t="15965" r="27127" b="41282"/>
          <a:stretch/>
        </p:blipFill>
        <p:spPr>
          <a:xfrm>
            <a:off x="2157876" y="5012088"/>
            <a:ext cx="1688794" cy="1704392"/>
          </a:xfrm>
          <a:prstGeom prst="rect">
            <a:avLst/>
          </a:prstGeom>
        </p:spPr>
      </p:pic>
      <p:cxnSp>
        <p:nvCxnSpPr>
          <p:cNvPr id="19" name="Straight Arrow Connector 18"/>
          <p:cNvCxnSpPr/>
          <p:nvPr/>
        </p:nvCxnSpPr>
        <p:spPr>
          <a:xfrm flipH="1">
            <a:off x="3846670" y="6226896"/>
            <a:ext cx="1003609" cy="45898"/>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sp>
        <p:nvSpPr>
          <p:cNvPr id="20" name="TextBox 19"/>
          <p:cNvSpPr txBox="1"/>
          <p:nvPr/>
        </p:nvSpPr>
        <p:spPr>
          <a:xfrm>
            <a:off x="4850278" y="5811397"/>
            <a:ext cx="4293721" cy="830997"/>
          </a:xfrm>
          <a:prstGeom prst="rect">
            <a:avLst/>
          </a:prstGeom>
          <a:noFill/>
        </p:spPr>
        <p:txBody>
          <a:bodyPr wrap="square" rtlCol="0">
            <a:spAutoFit/>
          </a:bodyPr>
          <a:lstStyle/>
          <a:p>
            <a:r>
              <a:rPr lang="en-US" sz="1600" dirty="0" smtClean="0"/>
              <a:t>Gold coated tube (left) vs. bare oxygen-free high thermal conductivity (OFHC) copper tube (right)</a:t>
            </a:r>
            <a:endParaRPr lang="en-US" sz="1600" dirty="0"/>
          </a:p>
        </p:txBody>
      </p:sp>
    </p:spTree>
    <p:extLst>
      <p:ext uri="{BB962C8B-B14F-4D97-AF65-F5344CB8AC3E}">
        <p14:creationId xmlns:p14="http://schemas.microsoft.com/office/powerpoint/2010/main" val="29848831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METAL CELLS WITH OFHC COPPER</a:t>
            </a:r>
            <a:endParaRPr lang="en-US" dirty="0"/>
          </a:p>
        </p:txBody>
      </p:sp>
      <p:pic>
        <p:nvPicPr>
          <p:cNvPr id="4" name="Content Placeholder 3"/>
          <p:cNvPicPr>
            <a:picLocks noGrp="1" noChangeAspect="1"/>
          </p:cNvPicPr>
          <p:nvPr>
            <p:ph idx="1"/>
          </p:nvPr>
        </p:nvPicPr>
        <p:blipFill>
          <a:blip r:embed="rId2"/>
          <a:srcRect l="-294064" r="-294064"/>
          <a:stretch>
            <a:fillRect/>
          </a:stretch>
        </p:blipFill>
        <p:spPr>
          <a:xfrm>
            <a:off x="-2863023" y="1752600"/>
            <a:ext cx="8229600" cy="4373563"/>
          </a:xfrm>
        </p:spPr>
      </p:pic>
      <p:pic>
        <p:nvPicPr>
          <p:cNvPr id="6" name="Picture 5"/>
          <p:cNvPicPr>
            <a:picLocks noChangeAspect="1"/>
          </p:cNvPicPr>
          <p:nvPr/>
        </p:nvPicPr>
        <p:blipFill>
          <a:blip r:embed="rId3"/>
          <a:stretch>
            <a:fillRect/>
          </a:stretch>
        </p:blipFill>
        <p:spPr>
          <a:xfrm>
            <a:off x="2222759" y="1752600"/>
            <a:ext cx="1018985" cy="4131236"/>
          </a:xfrm>
          <a:prstGeom prst="rect">
            <a:avLst/>
          </a:prstGeom>
        </p:spPr>
      </p:pic>
      <p:pic>
        <p:nvPicPr>
          <p:cNvPr id="7" name="Content Placeholder 2" descr="GoldenEye.jpg"/>
          <p:cNvPicPr>
            <a:picLocks noChangeAspect="1"/>
          </p:cNvPicPr>
          <p:nvPr/>
        </p:nvPicPr>
        <p:blipFill rotWithShape="1">
          <a:blip r:embed="rId4">
            <a:extLst>
              <a:ext uri="{28A0092B-C50C-407E-A947-70E740481C1C}">
                <a14:useLocalDpi xmlns:a14="http://schemas.microsoft.com/office/drawing/2010/main" val="0"/>
              </a:ext>
            </a:extLst>
          </a:blip>
          <a:srcRect l="33608" t="170" r="28625" b="-851"/>
          <a:stretch/>
        </p:blipFill>
        <p:spPr>
          <a:xfrm>
            <a:off x="3613751" y="1752599"/>
            <a:ext cx="1291271" cy="4627276"/>
          </a:xfrm>
          <a:prstGeom prst="rect">
            <a:avLst/>
          </a:prstGeom>
        </p:spPr>
      </p:pic>
      <p:pic>
        <p:nvPicPr>
          <p:cNvPr id="8" name="Picture 7" descr="GoldenVec 1.jpg"/>
          <p:cNvPicPr>
            <a:picLocks noChangeAspect="1"/>
          </p:cNvPicPr>
          <p:nvPr/>
        </p:nvPicPr>
        <p:blipFill rotWithShape="1">
          <a:blip r:embed="rId5">
            <a:extLst>
              <a:ext uri="{28A0092B-C50C-407E-A947-70E740481C1C}">
                <a14:useLocalDpi xmlns:a14="http://schemas.microsoft.com/office/drawing/2010/main" val="0"/>
              </a:ext>
            </a:extLst>
          </a:blip>
          <a:srcRect r="9679"/>
          <a:stretch/>
        </p:blipFill>
        <p:spPr>
          <a:xfrm rot="16200000">
            <a:off x="4889027" y="2092496"/>
            <a:ext cx="4007495" cy="3327700"/>
          </a:xfrm>
          <a:prstGeom prst="rect">
            <a:avLst/>
          </a:prstGeom>
        </p:spPr>
      </p:pic>
      <p:sp>
        <p:nvSpPr>
          <p:cNvPr id="9" name="TextBox 8"/>
          <p:cNvSpPr txBox="1"/>
          <p:nvPr/>
        </p:nvSpPr>
        <p:spPr>
          <a:xfrm>
            <a:off x="651355" y="6205962"/>
            <a:ext cx="1029983" cy="646331"/>
          </a:xfrm>
          <a:prstGeom prst="rect">
            <a:avLst/>
          </a:prstGeom>
          <a:noFill/>
        </p:spPr>
        <p:txBody>
          <a:bodyPr wrap="square" rtlCol="0">
            <a:spAutoFit/>
          </a:bodyPr>
          <a:lstStyle/>
          <a:p>
            <a:r>
              <a:rPr lang="en-US" dirty="0" smtClean="0"/>
              <a:t>Spool piece</a:t>
            </a:r>
            <a:endParaRPr lang="en-US" dirty="0"/>
          </a:p>
        </p:txBody>
      </p:sp>
      <p:sp>
        <p:nvSpPr>
          <p:cNvPr id="10" name="TextBox 9"/>
          <p:cNvSpPr txBox="1"/>
          <p:nvPr/>
        </p:nvSpPr>
        <p:spPr>
          <a:xfrm>
            <a:off x="2151618" y="5951047"/>
            <a:ext cx="1566936" cy="923330"/>
          </a:xfrm>
          <a:prstGeom prst="rect">
            <a:avLst/>
          </a:prstGeom>
          <a:noFill/>
        </p:spPr>
        <p:txBody>
          <a:bodyPr wrap="square" rtlCol="0">
            <a:spAutoFit/>
          </a:bodyPr>
          <a:lstStyle>
            <a:defPPr>
              <a:defRPr lang="en-US"/>
            </a:defPPr>
          </a:lstStyle>
          <a:p>
            <a:r>
              <a:rPr lang="en-US" dirty="0" err="1"/>
              <a:t>Goldfinger</a:t>
            </a:r>
            <a:endParaRPr lang="en-US" dirty="0"/>
          </a:p>
          <a:p>
            <a:r>
              <a:rPr lang="en-US" dirty="0"/>
              <a:t>Cupid</a:t>
            </a:r>
          </a:p>
          <a:p>
            <a:r>
              <a:rPr lang="en-US" dirty="0"/>
              <a:t>Gold Rush</a:t>
            </a:r>
          </a:p>
        </p:txBody>
      </p:sp>
      <p:sp>
        <p:nvSpPr>
          <p:cNvPr id="11" name="TextBox 10"/>
          <p:cNvSpPr txBox="1"/>
          <p:nvPr/>
        </p:nvSpPr>
        <p:spPr>
          <a:xfrm>
            <a:off x="3613752" y="6482961"/>
            <a:ext cx="1425734" cy="369332"/>
          </a:xfrm>
          <a:prstGeom prst="rect">
            <a:avLst/>
          </a:prstGeom>
          <a:noFill/>
        </p:spPr>
        <p:txBody>
          <a:bodyPr wrap="square" rtlCol="0">
            <a:spAutoFit/>
          </a:bodyPr>
          <a:lstStyle>
            <a:defPPr>
              <a:defRPr lang="en-US"/>
            </a:defPPr>
          </a:lstStyle>
          <a:p>
            <a:r>
              <a:rPr lang="en-US" dirty="0" err="1"/>
              <a:t>GoldenEye</a:t>
            </a:r>
            <a:endParaRPr lang="en-US" dirty="0"/>
          </a:p>
        </p:txBody>
      </p:sp>
      <p:sp>
        <p:nvSpPr>
          <p:cNvPr id="12" name="TextBox 11"/>
          <p:cNvSpPr txBox="1"/>
          <p:nvPr/>
        </p:nvSpPr>
        <p:spPr>
          <a:xfrm>
            <a:off x="5715557" y="5952349"/>
            <a:ext cx="2489500" cy="646331"/>
          </a:xfrm>
          <a:prstGeom prst="rect">
            <a:avLst/>
          </a:prstGeom>
          <a:noFill/>
        </p:spPr>
        <p:txBody>
          <a:bodyPr wrap="square" rtlCol="0">
            <a:spAutoFit/>
          </a:bodyPr>
          <a:lstStyle>
            <a:defPPr>
              <a:defRPr lang="en-US"/>
            </a:defPPr>
          </a:lstStyle>
          <a:p>
            <a:r>
              <a:rPr lang="en-US" dirty="0" err="1"/>
              <a:t>GoldenVec</a:t>
            </a:r>
            <a:r>
              <a:rPr lang="en-US" dirty="0"/>
              <a:t> </a:t>
            </a:r>
            <a:r>
              <a:rPr lang="en-US" dirty="0" smtClean="0"/>
              <a:t>1 </a:t>
            </a:r>
            <a:endParaRPr lang="en-US" dirty="0"/>
          </a:p>
          <a:p>
            <a:r>
              <a:rPr lang="en-US" dirty="0" err="1" smtClean="0"/>
              <a:t>GoldenVec</a:t>
            </a:r>
            <a:r>
              <a:rPr lang="en-US" dirty="0"/>
              <a:t> </a:t>
            </a:r>
            <a:r>
              <a:rPr lang="en-US" dirty="0" smtClean="0"/>
              <a:t>2</a:t>
            </a:r>
            <a:endParaRPr lang="en-US" dirty="0"/>
          </a:p>
        </p:txBody>
      </p:sp>
    </p:spTree>
    <p:extLst>
      <p:ext uri="{BB962C8B-B14F-4D97-AF65-F5344CB8AC3E}">
        <p14:creationId xmlns:p14="http://schemas.microsoft.com/office/powerpoint/2010/main" val="16494033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Cells with other materials</a:t>
            </a:r>
            <a:endParaRPr lang="en-US" dirty="0"/>
          </a:p>
        </p:txBody>
      </p:sp>
      <p:pic>
        <p:nvPicPr>
          <p:cNvPr id="4" name="Content Placeholder 4"/>
          <p:cNvPicPr>
            <a:picLocks noGrp="1" noChangeAspect="1"/>
          </p:cNvPicPr>
          <p:nvPr>
            <p:ph sz="half" idx="1"/>
          </p:nvPr>
        </p:nvPicPr>
        <p:blipFill rotWithShape="1">
          <a:blip r:embed="rId2"/>
          <a:srcRect t="78" b="1063"/>
          <a:stretch/>
        </p:blipFill>
        <p:spPr>
          <a:xfrm>
            <a:off x="426128" y="1798399"/>
            <a:ext cx="1381868" cy="4356743"/>
          </a:xfrm>
        </p:spPr>
      </p:pic>
      <p:pic>
        <p:nvPicPr>
          <p:cNvPr id="5" name="Content Placeholder 2" descr="TitanVec.jpg"/>
          <p:cNvPicPr>
            <a:picLocks noChangeAspect="1"/>
          </p:cNvPicPr>
          <p:nvPr/>
        </p:nvPicPr>
        <p:blipFill>
          <a:blip r:embed="rId3">
            <a:extLst>
              <a:ext uri="{28A0092B-C50C-407E-A947-70E740481C1C}">
                <a14:useLocalDpi xmlns:a14="http://schemas.microsoft.com/office/drawing/2010/main" val="0"/>
              </a:ext>
            </a:extLst>
          </a:blip>
          <a:srcRect t="7975" b="7975"/>
          <a:stretch>
            <a:fillRect/>
          </a:stretch>
        </p:blipFill>
        <p:spPr>
          <a:xfrm>
            <a:off x="2717157" y="1798399"/>
            <a:ext cx="3887602" cy="4356743"/>
          </a:xfrm>
          <a:prstGeom prst="rect">
            <a:avLst/>
          </a:prstGeom>
        </p:spPr>
      </p:pic>
      <p:pic>
        <p:nvPicPr>
          <p:cNvPr id="6" name="Picture 5" descr="Titan.jpg"/>
          <p:cNvPicPr>
            <a:picLocks noChangeAspect="1"/>
          </p:cNvPicPr>
          <p:nvPr/>
        </p:nvPicPr>
        <p:blipFill rotWithShape="1">
          <a:blip r:embed="rId4">
            <a:extLst>
              <a:ext uri="{28A0092B-C50C-407E-A947-70E740481C1C}">
                <a14:useLocalDpi xmlns:a14="http://schemas.microsoft.com/office/drawing/2010/main" val="0"/>
              </a:ext>
            </a:extLst>
          </a:blip>
          <a:srcRect l="30788" r="32661"/>
          <a:stretch/>
        </p:blipFill>
        <p:spPr>
          <a:xfrm>
            <a:off x="7317287" y="1798399"/>
            <a:ext cx="1194334" cy="4356743"/>
          </a:xfrm>
          <a:prstGeom prst="rect">
            <a:avLst/>
          </a:prstGeom>
        </p:spPr>
      </p:pic>
      <p:sp>
        <p:nvSpPr>
          <p:cNvPr id="7" name="TextBox 6"/>
          <p:cNvSpPr txBox="1"/>
          <p:nvPr/>
        </p:nvSpPr>
        <p:spPr>
          <a:xfrm>
            <a:off x="433294" y="6021296"/>
            <a:ext cx="1658471" cy="646331"/>
          </a:xfrm>
          <a:prstGeom prst="rect">
            <a:avLst/>
          </a:prstGeom>
          <a:noFill/>
        </p:spPr>
        <p:txBody>
          <a:bodyPr wrap="square" rtlCol="0">
            <a:spAutoFit/>
          </a:bodyPr>
          <a:lstStyle/>
          <a:p>
            <a:r>
              <a:rPr lang="en-US" dirty="0" err="1" smtClean="0"/>
              <a:t>Pyrah</a:t>
            </a:r>
            <a:endParaRPr lang="en-US" dirty="0" smtClean="0"/>
          </a:p>
          <a:p>
            <a:r>
              <a:rPr lang="en-US" dirty="0" smtClean="0"/>
              <a:t>(Control Cell)</a:t>
            </a:r>
            <a:endParaRPr lang="en-US" dirty="0"/>
          </a:p>
        </p:txBody>
      </p:sp>
      <p:sp>
        <p:nvSpPr>
          <p:cNvPr id="8" name="TextBox 7"/>
          <p:cNvSpPr txBox="1"/>
          <p:nvPr/>
        </p:nvSpPr>
        <p:spPr>
          <a:xfrm>
            <a:off x="3759152" y="6298295"/>
            <a:ext cx="1852706" cy="369332"/>
          </a:xfrm>
          <a:prstGeom prst="rect">
            <a:avLst/>
          </a:prstGeom>
          <a:noFill/>
        </p:spPr>
        <p:txBody>
          <a:bodyPr wrap="square" rtlCol="0">
            <a:spAutoFit/>
          </a:bodyPr>
          <a:lstStyle/>
          <a:p>
            <a:r>
              <a:rPr lang="en-US" dirty="0" err="1" smtClean="0"/>
              <a:t>TitanVec</a:t>
            </a:r>
            <a:endParaRPr lang="en-US" dirty="0"/>
          </a:p>
        </p:txBody>
      </p:sp>
      <p:sp>
        <p:nvSpPr>
          <p:cNvPr id="9" name="TextBox 8"/>
          <p:cNvSpPr txBox="1"/>
          <p:nvPr/>
        </p:nvSpPr>
        <p:spPr>
          <a:xfrm>
            <a:off x="7317287" y="6338634"/>
            <a:ext cx="1029983" cy="369332"/>
          </a:xfrm>
          <a:prstGeom prst="rect">
            <a:avLst/>
          </a:prstGeom>
          <a:noFill/>
        </p:spPr>
        <p:txBody>
          <a:bodyPr wrap="square" rtlCol="0">
            <a:spAutoFit/>
          </a:bodyPr>
          <a:lstStyle/>
          <a:p>
            <a:r>
              <a:rPr lang="en-US" dirty="0" smtClean="0"/>
              <a:t>Titan</a:t>
            </a:r>
            <a:endParaRPr lang="en-US" dirty="0"/>
          </a:p>
        </p:txBody>
      </p:sp>
    </p:spTree>
    <p:extLst>
      <p:ext uri="{BB962C8B-B14F-4D97-AF65-F5344CB8AC3E}">
        <p14:creationId xmlns:p14="http://schemas.microsoft.com/office/powerpoint/2010/main" val="19091742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aseline="30000" dirty="0" smtClean="0"/>
              <a:t>3</a:t>
            </a:r>
            <a:r>
              <a:rPr lang="en-US" dirty="0" smtClean="0"/>
              <a:t>He Target for studying neutron</a:t>
            </a:r>
            <a:endParaRPr lang="en-US" dirty="0"/>
          </a:p>
        </p:txBody>
      </p:sp>
      <p:sp>
        <p:nvSpPr>
          <p:cNvPr id="3" name="Content Placeholder 2"/>
          <p:cNvSpPr>
            <a:spLocks noGrp="1"/>
          </p:cNvSpPr>
          <p:nvPr>
            <p:ph idx="1"/>
          </p:nvPr>
        </p:nvSpPr>
        <p:spPr>
          <a:xfrm>
            <a:off x="457200" y="5608858"/>
            <a:ext cx="8229600" cy="1249141"/>
          </a:xfrm>
        </p:spPr>
        <p:txBody>
          <a:bodyPr>
            <a:normAutofit/>
          </a:bodyPr>
          <a:lstStyle/>
          <a:p>
            <a:r>
              <a:rPr lang="en-US" sz="2000" dirty="0" smtClean="0"/>
              <a:t>To </a:t>
            </a:r>
            <a:r>
              <a:rPr lang="en-US" sz="2000" dirty="0" smtClean="0"/>
              <a:t>first order approximation, a </a:t>
            </a:r>
            <a:r>
              <a:rPr lang="en-US" sz="2000" baseline="30000" dirty="0" smtClean="0"/>
              <a:t>3</a:t>
            </a:r>
            <a:r>
              <a:rPr lang="en-US" sz="2000" dirty="0" smtClean="0"/>
              <a:t>He nucleus has two protons with paired spins, and a single neutron that accounts for most of the nuclear spin.</a:t>
            </a:r>
            <a:endParaRPr lang="en-US" sz="2000" dirty="0"/>
          </a:p>
        </p:txBody>
      </p:sp>
      <p:pic>
        <p:nvPicPr>
          <p:cNvPr id="7" name="Picture 6" descr="3H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9705" y="3679586"/>
            <a:ext cx="6487006" cy="1929273"/>
          </a:xfrm>
          <a:prstGeom prst="rect">
            <a:avLst/>
          </a:prstGeom>
        </p:spPr>
      </p:pic>
      <p:sp>
        <p:nvSpPr>
          <p:cNvPr id="5" name="Content Placeholder 2"/>
          <p:cNvSpPr txBox="1">
            <a:spLocks/>
          </p:cNvSpPr>
          <p:nvPr/>
        </p:nvSpPr>
        <p:spPr>
          <a:xfrm>
            <a:off x="457200" y="1694462"/>
            <a:ext cx="8229600" cy="1979263"/>
          </a:xfrm>
          <a:prstGeom prst="rect">
            <a:avLst/>
          </a:prstGeom>
        </p:spPr>
        <p:txBody>
          <a:bodyPr vert="horz" lIns="91440" tIns="45720" rIns="91440" bIns="45720" rtlCol="0">
            <a:normAutofit lnSpcReduction="10000"/>
          </a:bodyPr>
          <a:lstStyle>
            <a:lvl1pPr marL="342900" indent="-228600" algn="l" defTabSz="914400" rtl="0" eaLnBrk="1" latinLnBrk="0" hangingPunct="1">
              <a:spcBef>
                <a:spcPct val="20000"/>
              </a:spcBef>
              <a:buClr>
                <a:schemeClr val="accent1"/>
              </a:buClr>
              <a:buFont typeface="Arial" pitchFamily="34" charset="0"/>
              <a:buChar char="•"/>
              <a:defRPr sz="2400" kern="1200">
                <a:solidFill>
                  <a:schemeClr val="tx2"/>
                </a:solidFill>
                <a:latin typeface="+mn-lt"/>
                <a:ea typeface="+mn-ea"/>
                <a:cs typeface="+mn-cs"/>
              </a:defRPr>
            </a:lvl1pPr>
            <a:lvl2pPr marL="640080" indent="-228600" algn="l" defTabSz="914400" rtl="0" eaLnBrk="1" latinLnBrk="0" hangingPunct="1">
              <a:spcBef>
                <a:spcPct val="20000"/>
              </a:spcBef>
              <a:buClr>
                <a:schemeClr val="accent2"/>
              </a:buClr>
              <a:buFont typeface="Arial" pitchFamily="34" charset="0"/>
              <a:buChar char="•"/>
              <a:defRPr sz="2000" kern="1200">
                <a:solidFill>
                  <a:schemeClr val="tx2"/>
                </a:solidFill>
                <a:latin typeface="+mn-lt"/>
                <a:ea typeface="+mn-ea"/>
                <a:cs typeface="+mn-cs"/>
              </a:defRPr>
            </a:lvl2pPr>
            <a:lvl3pPr marL="914400" indent="-228600" algn="l" defTabSz="914400" rtl="0" eaLnBrk="1" latinLnBrk="0" hangingPunct="1">
              <a:spcBef>
                <a:spcPct val="20000"/>
              </a:spcBef>
              <a:buClr>
                <a:schemeClr val="accent3"/>
              </a:buClr>
              <a:buFont typeface="Arial" pitchFamily="34" charset="0"/>
              <a:buChar char="•"/>
              <a:defRPr sz="1800" kern="1200">
                <a:solidFill>
                  <a:schemeClr val="tx2"/>
                </a:solidFill>
                <a:latin typeface="+mn-lt"/>
                <a:ea typeface="+mn-ea"/>
                <a:cs typeface="+mn-cs"/>
              </a:defRPr>
            </a:lvl3pPr>
            <a:lvl4pPr marL="1280160" indent="-228600" algn="l" defTabSz="914400" rtl="0" eaLnBrk="1" latinLnBrk="0" hangingPunct="1">
              <a:spcBef>
                <a:spcPct val="20000"/>
              </a:spcBef>
              <a:buClr>
                <a:schemeClr val="accent4"/>
              </a:buClr>
              <a:buFont typeface="Arial" pitchFamily="34" charset="0"/>
              <a:buChar char="•"/>
              <a:defRPr sz="1600" kern="1200">
                <a:solidFill>
                  <a:schemeClr val="tx2"/>
                </a:solidFill>
                <a:latin typeface="+mn-lt"/>
                <a:ea typeface="+mn-ea"/>
                <a:cs typeface="+mn-cs"/>
              </a:defRPr>
            </a:lvl4pPr>
            <a:lvl5pPr marL="1554480" indent="-228600" algn="l" defTabSz="914400" rtl="0" eaLnBrk="1" latinLnBrk="0" hangingPunct="1">
              <a:spcBef>
                <a:spcPct val="20000"/>
              </a:spcBef>
              <a:buClr>
                <a:schemeClr val="accent5"/>
              </a:buClr>
              <a:buFont typeface="Arial" pitchFamily="34" charset="0"/>
              <a:buChar char="•"/>
              <a:defRPr sz="1600" kern="1200" baseline="0">
                <a:solidFill>
                  <a:schemeClr val="tx2"/>
                </a:solidFill>
                <a:latin typeface="+mn-lt"/>
                <a:ea typeface="+mn-ea"/>
                <a:cs typeface="+mn-cs"/>
              </a:defRPr>
            </a:lvl5pPr>
            <a:lvl6pPr marL="1737360" indent="-182880" algn="l" defTabSz="914400" rtl="0" eaLnBrk="1" latinLnBrk="0" hangingPunct="1">
              <a:spcBef>
                <a:spcPct val="20000"/>
              </a:spcBef>
              <a:buClr>
                <a:schemeClr val="accent1"/>
              </a:buClr>
              <a:buFont typeface="Arial" pitchFamily="34" charset="0"/>
              <a:buChar char="•"/>
              <a:defRPr sz="1400" kern="1200">
                <a:solidFill>
                  <a:schemeClr val="tx2"/>
                </a:solidFill>
                <a:latin typeface="+mn-lt"/>
                <a:ea typeface="+mn-ea"/>
                <a:cs typeface="+mn-cs"/>
              </a:defRPr>
            </a:lvl6pPr>
            <a:lvl7pPr marL="2011680" indent="-182880" algn="l" defTabSz="914400" rtl="0" eaLnBrk="1" latinLnBrk="0" hangingPunct="1">
              <a:spcBef>
                <a:spcPct val="20000"/>
              </a:spcBef>
              <a:buClr>
                <a:schemeClr val="accent2"/>
              </a:buClr>
              <a:buFont typeface="Arial" pitchFamily="34" charset="0"/>
              <a:buChar char="•"/>
              <a:defRPr sz="1400" kern="1200">
                <a:solidFill>
                  <a:schemeClr val="tx2"/>
                </a:solidFill>
                <a:latin typeface="+mn-lt"/>
                <a:ea typeface="+mn-ea"/>
                <a:cs typeface="+mn-cs"/>
              </a:defRPr>
            </a:lvl7pPr>
            <a:lvl8pPr marL="2194560" indent="-182880" algn="l" defTabSz="914400" rtl="0" eaLnBrk="1" latinLnBrk="0" hangingPunct="1">
              <a:spcBef>
                <a:spcPct val="20000"/>
              </a:spcBef>
              <a:buClr>
                <a:schemeClr val="accent3"/>
              </a:buClr>
              <a:buFont typeface="Arial" pitchFamily="34" charset="0"/>
              <a:buChar char="•"/>
              <a:defRPr sz="1400" kern="1200">
                <a:solidFill>
                  <a:schemeClr val="tx2"/>
                </a:solidFill>
                <a:latin typeface="+mn-lt"/>
                <a:ea typeface="+mn-ea"/>
                <a:cs typeface="+mn-cs"/>
              </a:defRPr>
            </a:lvl8pPr>
            <a:lvl9pPr marL="2377440" indent="-182880" algn="l" defTabSz="914400" rtl="0" eaLnBrk="1" latinLnBrk="0" hangingPunct="1">
              <a:spcBef>
                <a:spcPct val="20000"/>
              </a:spcBef>
              <a:buClr>
                <a:schemeClr val="accent4"/>
              </a:buClr>
              <a:buFont typeface="Arial" pitchFamily="34" charset="0"/>
              <a:buChar char="•"/>
              <a:defRPr sz="1400" kern="1200">
                <a:solidFill>
                  <a:schemeClr val="tx2"/>
                </a:solidFill>
                <a:latin typeface="+mn-lt"/>
                <a:ea typeface="+mn-ea"/>
                <a:cs typeface="+mn-cs"/>
              </a:defRPr>
            </a:lvl9pPr>
          </a:lstStyle>
          <a:p>
            <a:r>
              <a:rPr lang="en-US" sz="2000" dirty="0" smtClean="0"/>
              <a:t>Nuclear-polarized noble gases are very useful in various applications, such as electron scattering experiments, magnetic resonance imaging. </a:t>
            </a:r>
          </a:p>
          <a:p>
            <a:r>
              <a:rPr lang="en-US" sz="2000" dirty="0"/>
              <a:t>Polarized </a:t>
            </a:r>
            <a:r>
              <a:rPr lang="en-US" sz="2000" baseline="30000" dirty="0"/>
              <a:t>3</a:t>
            </a:r>
            <a:r>
              <a:rPr lang="en-US" sz="2000" dirty="0"/>
              <a:t>He is particularly useful for studying spin-dependent interactions involving neutrons.</a:t>
            </a:r>
          </a:p>
          <a:p>
            <a:r>
              <a:rPr lang="en-US" sz="2000" dirty="0"/>
              <a:t>Free neutrons are unstable, they decay in less than 15 minutes</a:t>
            </a:r>
          </a:p>
          <a:p>
            <a:endParaRPr lang="en-US" sz="2000" dirty="0" smtClean="0"/>
          </a:p>
        </p:txBody>
      </p:sp>
    </p:spTree>
    <p:extLst>
      <p:ext uri="{BB962C8B-B14F-4D97-AF65-F5344CB8AC3E}">
        <p14:creationId xmlns:p14="http://schemas.microsoft.com/office/powerpoint/2010/main" val="3633344778"/>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Experimental setup:</a:t>
            </a:r>
            <a:br>
              <a:rPr lang="en-US" dirty="0" smtClean="0"/>
            </a:br>
            <a:r>
              <a:rPr lang="en-US" dirty="0" smtClean="0"/>
              <a:t>Optics</a:t>
            </a:r>
            <a:endParaRPr lang="en-US" dirty="0"/>
          </a:p>
        </p:txBody>
      </p:sp>
      <p:sp>
        <p:nvSpPr>
          <p:cNvPr id="3" name="Content Placeholder 2"/>
          <p:cNvSpPr>
            <a:spLocks noGrp="1"/>
          </p:cNvSpPr>
          <p:nvPr>
            <p:ph idx="1"/>
          </p:nvPr>
        </p:nvSpPr>
        <p:spPr/>
        <p:txBody>
          <a:bodyPr/>
          <a:lstStyle/>
          <a:p>
            <a:r>
              <a:rPr lang="en-US" sz="2000" baseline="30000" dirty="0" smtClean="0"/>
              <a:t>3</a:t>
            </a:r>
            <a:r>
              <a:rPr lang="en-US" sz="2000" dirty="0" smtClean="0"/>
              <a:t>He test cell polarized using SEOP</a:t>
            </a:r>
          </a:p>
          <a:p>
            <a:endParaRPr lang="en-US" dirty="0"/>
          </a:p>
        </p:txBody>
      </p:sp>
      <p:pic>
        <p:nvPicPr>
          <p:cNvPr id="4" name="Picture 3" descr="optics.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6128" y="2876303"/>
            <a:ext cx="4997095" cy="3249859"/>
          </a:xfrm>
          <a:prstGeom prst="rect">
            <a:avLst/>
          </a:prstGeom>
        </p:spPr>
      </p:pic>
      <p:pic>
        <p:nvPicPr>
          <p:cNvPr id="5" name="Content Placeholder 2" descr="GoldenEye.jpg"/>
          <p:cNvPicPr>
            <a:picLocks noChangeAspect="1"/>
          </p:cNvPicPr>
          <p:nvPr/>
        </p:nvPicPr>
        <p:blipFill rotWithShape="1">
          <a:blip r:embed="rId3">
            <a:extLst>
              <a:ext uri="{28A0092B-C50C-407E-A947-70E740481C1C}">
                <a14:useLocalDpi xmlns:a14="http://schemas.microsoft.com/office/drawing/2010/main" val="0"/>
              </a:ext>
            </a:extLst>
          </a:blip>
          <a:srcRect l="33608" t="170" r="28625" b="-851"/>
          <a:stretch/>
        </p:blipFill>
        <p:spPr>
          <a:xfrm>
            <a:off x="5523997" y="1752599"/>
            <a:ext cx="1263093" cy="4489595"/>
          </a:xfrm>
          <a:prstGeom prst="rect">
            <a:avLst/>
          </a:prstGeom>
        </p:spPr>
      </p:pic>
      <p:sp>
        <p:nvSpPr>
          <p:cNvPr id="6" name="Frame 5"/>
          <p:cNvSpPr/>
          <p:nvPr/>
        </p:nvSpPr>
        <p:spPr>
          <a:xfrm>
            <a:off x="5287633" y="1621745"/>
            <a:ext cx="1447217" cy="1254559"/>
          </a:xfrm>
          <a:prstGeom prst="frame">
            <a:avLst>
              <a:gd name="adj1" fmla="val 30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cxnSp>
        <p:nvCxnSpPr>
          <p:cNvPr id="8" name="Straight Arrow Connector 7"/>
          <p:cNvCxnSpPr/>
          <p:nvPr/>
        </p:nvCxnSpPr>
        <p:spPr>
          <a:xfrm flipH="1">
            <a:off x="6734850" y="1805339"/>
            <a:ext cx="404151" cy="266934"/>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sp>
        <p:nvSpPr>
          <p:cNvPr id="9" name="TextBox 8"/>
          <p:cNvSpPr txBox="1"/>
          <p:nvPr/>
        </p:nvSpPr>
        <p:spPr>
          <a:xfrm>
            <a:off x="7139001" y="1546860"/>
            <a:ext cx="1575958" cy="584776"/>
          </a:xfrm>
          <a:prstGeom prst="rect">
            <a:avLst/>
          </a:prstGeom>
          <a:noFill/>
        </p:spPr>
        <p:txBody>
          <a:bodyPr wrap="square" rtlCol="0">
            <a:spAutoFit/>
          </a:bodyPr>
          <a:lstStyle/>
          <a:p>
            <a:r>
              <a:rPr lang="en-US" sz="1600" dirty="0" smtClean="0"/>
              <a:t>Oven heated to 170</a:t>
            </a:r>
            <a:r>
              <a:rPr lang="en-US" sz="1600" baseline="30000" dirty="0" smtClean="0"/>
              <a:t>o</a:t>
            </a:r>
            <a:r>
              <a:rPr lang="en-US" sz="1600" dirty="0" smtClean="0"/>
              <a:t>C</a:t>
            </a:r>
            <a:endParaRPr lang="en-US" sz="1600" dirty="0"/>
          </a:p>
        </p:txBody>
      </p:sp>
      <p:cxnSp>
        <p:nvCxnSpPr>
          <p:cNvPr id="11" name="Straight Arrow Connector 10"/>
          <p:cNvCxnSpPr/>
          <p:nvPr/>
        </p:nvCxnSpPr>
        <p:spPr>
          <a:xfrm flipH="1">
            <a:off x="6787091" y="2325524"/>
            <a:ext cx="939694" cy="15299"/>
          </a:xfrm>
          <a:prstGeom prst="straightConnector1">
            <a:avLst/>
          </a:prstGeom>
          <a:ln>
            <a:tailEnd type="arrow"/>
          </a:ln>
        </p:spPr>
        <p:style>
          <a:lnRef idx="3">
            <a:schemeClr val="accent5"/>
          </a:lnRef>
          <a:fillRef idx="0">
            <a:schemeClr val="accent5"/>
          </a:fillRef>
          <a:effectRef idx="2">
            <a:schemeClr val="accent5"/>
          </a:effectRef>
          <a:fontRef idx="minor">
            <a:schemeClr val="tx1"/>
          </a:fontRef>
        </p:style>
      </p:cxnSp>
      <p:sp>
        <p:nvSpPr>
          <p:cNvPr id="13" name="TextBox 12"/>
          <p:cNvSpPr txBox="1"/>
          <p:nvPr/>
        </p:nvSpPr>
        <p:spPr>
          <a:xfrm>
            <a:off x="6909495" y="2356122"/>
            <a:ext cx="2356909" cy="646331"/>
          </a:xfrm>
          <a:prstGeom prst="rect">
            <a:avLst/>
          </a:prstGeom>
          <a:noFill/>
        </p:spPr>
        <p:txBody>
          <a:bodyPr wrap="square" rtlCol="0">
            <a:spAutoFit/>
          </a:bodyPr>
          <a:lstStyle/>
          <a:p>
            <a:r>
              <a:rPr lang="en-US" dirty="0" smtClean="0"/>
              <a:t>Laser and holding field</a:t>
            </a:r>
            <a:endParaRPr lang="en-US" dirty="0"/>
          </a:p>
        </p:txBody>
      </p:sp>
      <p:cxnSp>
        <p:nvCxnSpPr>
          <p:cNvPr id="15" name="Straight Arrow Connector 14"/>
          <p:cNvCxnSpPr/>
          <p:nvPr/>
        </p:nvCxnSpPr>
        <p:spPr>
          <a:xfrm flipH="1" flipV="1">
            <a:off x="6196730" y="3381189"/>
            <a:ext cx="942271" cy="504884"/>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sp>
        <p:nvSpPr>
          <p:cNvPr id="17" name="TextBox 16"/>
          <p:cNvSpPr txBox="1"/>
          <p:nvPr/>
        </p:nvSpPr>
        <p:spPr>
          <a:xfrm>
            <a:off x="7139000" y="3564783"/>
            <a:ext cx="2004999" cy="646331"/>
          </a:xfrm>
          <a:prstGeom prst="rect">
            <a:avLst/>
          </a:prstGeom>
          <a:noFill/>
        </p:spPr>
        <p:txBody>
          <a:bodyPr wrap="square" rtlCol="0">
            <a:spAutoFit/>
          </a:bodyPr>
          <a:lstStyle/>
          <a:p>
            <a:r>
              <a:rPr lang="en-US" dirty="0" smtClean="0"/>
              <a:t>Hand-wrapped pick up coil</a:t>
            </a:r>
            <a:endParaRPr lang="en-US" dirty="0"/>
          </a:p>
        </p:txBody>
      </p:sp>
    </p:spTree>
    <p:extLst>
      <p:ext uri="{BB962C8B-B14F-4D97-AF65-F5344CB8AC3E}">
        <p14:creationId xmlns:p14="http://schemas.microsoft.com/office/powerpoint/2010/main" val="59593902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Experimental setup</a:t>
            </a:r>
            <a:r>
              <a:rPr lang="en-US" dirty="0" smtClean="0"/>
              <a:t>:</a:t>
            </a:r>
            <a:br>
              <a:rPr lang="en-US" dirty="0" smtClean="0"/>
            </a:br>
            <a:r>
              <a:rPr lang="en-US" dirty="0" smtClean="0"/>
              <a:t>Gradient coils</a:t>
            </a:r>
            <a:endParaRPr lang="en-US" dirty="0"/>
          </a:p>
        </p:txBody>
      </p:sp>
      <p:pic>
        <p:nvPicPr>
          <p:cNvPr id="6" name="Content Placeholder 5" descr="gradient_coils.png"/>
          <p:cNvPicPr>
            <a:picLocks noGrp="1" noChangeAspect="1"/>
          </p:cNvPicPr>
          <p:nvPr>
            <p:ph idx="1"/>
          </p:nvPr>
        </p:nvPicPr>
        <p:blipFill>
          <a:blip r:embed="rId4">
            <a:extLst>
              <a:ext uri="{28A0092B-C50C-407E-A947-70E740481C1C}">
                <a14:useLocalDpi xmlns:a14="http://schemas.microsoft.com/office/drawing/2010/main" val="0"/>
              </a:ext>
            </a:extLst>
          </a:blip>
          <a:srcRect l="-26563" r="-26563"/>
          <a:stretch>
            <a:fillRect/>
          </a:stretch>
        </p:blipFill>
        <p:spPr>
          <a:xfrm>
            <a:off x="-1146175" y="2174875"/>
            <a:ext cx="7392800" cy="3730626"/>
          </a:xfrm>
        </p:spPr>
      </p:pic>
      <p:sp>
        <p:nvSpPr>
          <p:cNvPr id="9" name="TextBox 8"/>
          <p:cNvSpPr txBox="1"/>
          <p:nvPr/>
        </p:nvSpPr>
        <p:spPr>
          <a:xfrm>
            <a:off x="426128" y="6100544"/>
            <a:ext cx="8260672" cy="646331"/>
          </a:xfrm>
          <a:prstGeom prst="rect">
            <a:avLst/>
          </a:prstGeom>
          <a:noFill/>
        </p:spPr>
        <p:txBody>
          <a:bodyPr wrap="square" rtlCol="0">
            <a:spAutoFit/>
          </a:bodyPr>
          <a:lstStyle/>
          <a:p>
            <a:r>
              <a:rPr lang="en-US" dirty="0" smtClean="0"/>
              <a:t>The orientations of the three sets of gradients coils are chosen such that each of them controls one component of the holding field gradients.</a:t>
            </a:r>
            <a:endParaRPr lang="en-US" dirty="0"/>
          </a:p>
        </p:txBody>
      </p:sp>
      <p:graphicFrame>
        <p:nvGraphicFramePr>
          <p:cNvPr id="10" name="Object 9"/>
          <p:cNvGraphicFramePr>
            <a:graphicFrameLocks noChangeAspect="1"/>
          </p:cNvGraphicFramePr>
          <p:nvPr>
            <p:extLst>
              <p:ext uri="{D42A27DB-BD31-4B8C-83A1-F6EECF244321}">
                <p14:modId xmlns:p14="http://schemas.microsoft.com/office/powerpoint/2010/main" val="379957758"/>
              </p:ext>
            </p:extLst>
          </p:nvPr>
        </p:nvGraphicFramePr>
        <p:xfrm>
          <a:off x="5054600" y="3255169"/>
          <a:ext cx="4010025" cy="1427162"/>
        </p:xfrm>
        <a:graphic>
          <a:graphicData uri="http://schemas.openxmlformats.org/presentationml/2006/ole">
            <mc:AlternateContent xmlns:mc="http://schemas.openxmlformats.org/markup-compatibility/2006">
              <mc:Choice xmlns:v="urn:schemas-microsoft-com:vml" Requires="v">
                <p:oleObj spid="_x0000_s14445" name="Equation" r:id="rId5" imgW="2425700" imgH="863600" progId="Equation.3">
                  <p:embed/>
                </p:oleObj>
              </mc:Choice>
              <mc:Fallback>
                <p:oleObj name="Equation" r:id="rId5" imgW="2425700" imgH="863600" progId="Equation.3">
                  <p:embed/>
                  <p:pic>
                    <p:nvPicPr>
                      <p:cNvPr id="0" name=""/>
                      <p:cNvPicPr/>
                      <p:nvPr/>
                    </p:nvPicPr>
                    <p:blipFill>
                      <a:blip r:embed="rId6"/>
                      <a:stretch>
                        <a:fillRect/>
                      </a:stretch>
                    </p:blipFill>
                    <p:spPr>
                      <a:xfrm>
                        <a:off x="5054600" y="3255169"/>
                        <a:ext cx="4010025" cy="1427162"/>
                      </a:xfrm>
                      <a:prstGeom prst="rect">
                        <a:avLst/>
                      </a:prstGeom>
                    </p:spPr>
                  </p:pic>
                </p:oleObj>
              </mc:Fallback>
            </mc:AlternateContent>
          </a:graphicData>
        </a:graphic>
      </p:graphicFrame>
      <p:sp>
        <p:nvSpPr>
          <p:cNvPr id="11" name="TextBox 10"/>
          <p:cNvSpPr txBox="1"/>
          <p:nvPr/>
        </p:nvSpPr>
        <p:spPr>
          <a:xfrm>
            <a:off x="5054600" y="2778115"/>
            <a:ext cx="4010025" cy="338554"/>
          </a:xfrm>
          <a:prstGeom prst="rect">
            <a:avLst/>
          </a:prstGeom>
          <a:noFill/>
        </p:spPr>
        <p:txBody>
          <a:bodyPr wrap="square" rtlCol="0">
            <a:spAutoFit/>
          </a:bodyPr>
          <a:lstStyle/>
          <a:p>
            <a:r>
              <a:rPr lang="en-US" sz="1600" dirty="0" smtClean="0"/>
              <a:t>The gradient tensor at the center is:</a:t>
            </a:r>
            <a:endParaRPr lang="en-US" sz="1600" dirty="0"/>
          </a:p>
        </p:txBody>
      </p:sp>
      <p:sp>
        <p:nvSpPr>
          <p:cNvPr id="12" name="TextBox 11"/>
          <p:cNvSpPr txBox="1"/>
          <p:nvPr/>
        </p:nvSpPr>
        <p:spPr>
          <a:xfrm>
            <a:off x="5054600" y="4794250"/>
            <a:ext cx="4089400" cy="338554"/>
          </a:xfrm>
          <a:prstGeom prst="rect">
            <a:avLst/>
          </a:prstGeom>
          <a:noFill/>
        </p:spPr>
        <p:txBody>
          <a:bodyPr wrap="square" rtlCol="0">
            <a:spAutoFit/>
          </a:bodyPr>
          <a:lstStyle/>
          <a:p>
            <a:r>
              <a:rPr lang="en-US" sz="1600" dirty="0" smtClean="0"/>
              <a:t>The last column is the most important.  </a:t>
            </a:r>
            <a:endParaRPr lang="en-US" sz="1600" dirty="0"/>
          </a:p>
        </p:txBody>
      </p:sp>
    </p:spTree>
    <p:extLst>
      <p:ext uri="{BB962C8B-B14F-4D97-AF65-F5344CB8AC3E}">
        <p14:creationId xmlns:p14="http://schemas.microsoft.com/office/powerpoint/2010/main" val="4128849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Magic angle</a:t>
            </a:r>
            <a:endParaRPr lang="en-US" dirty="0"/>
          </a:p>
        </p:txBody>
      </p:sp>
      <p:sp>
        <p:nvSpPr>
          <p:cNvPr id="4" name="Content Placeholder 3"/>
          <p:cNvSpPr txBox="1">
            <a:spLocks noGrp="1"/>
          </p:cNvSpPr>
          <p:nvPr>
            <p:ph idx="1"/>
          </p:nvPr>
        </p:nvSpPr>
        <p:spPr>
          <a:xfrm>
            <a:off x="457200" y="1752600"/>
            <a:ext cx="8229600" cy="461665"/>
          </a:xfrm>
          <a:prstGeom prst="rect">
            <a:avLst/>
          </a:prstGeom>
          <a:noFill/>
        </p:spPr>
        <p:txBody>
          <a:bodyPr wrap="square" rtlCol="0">
            <a:spAutoFit/>
          </a:bodyPr>
          <a:lstStyle/>
          <a:p>
            <a:r>
              <a:rPr lang="en-US" dirty="0" smtClean="0"/>
              <a:t>Magic angle: </a:t>
            </a:r>
            <a:r>
              <a:rPr lang="en-US" dirty="0" err="1" smtClean="0"/>
              <a:t>Θ</a:t>
            </a:r>
            <a:r>
              <a:rPr lang="en-US" baseline="-25000" dirty="0" err="1" smtClean="0"/>
              <a:t>m</a:t>
            </a:r>
            <a:r>
              <a:rPr lang="en-US" dirty="0" smtClean="0"/>
              <a:t>=</a:t>
            </a:r>
            <a:r>
              <a:rPr lang="en-US" dirty="0"/>
              <a:t>cos</a:t>
            </a:r>
            <a:r>
              <a:rPr lang="en-US" baseline="30000" dirty="0"/>
              <a:t>-1</a:t>
            </a:r>
            <a:r>
              <a:rPr lang="en-US" dirty="0"/>
              <a:t>1/√3=54.7</a:t>
            </a:r>
            <a:r>
              <a:rPr lang="en-US" baseline="30000" dirty="0"/>
              <a:t>o </a:t>
            </a:r>
            <a:endParaRPr lang="en-US" dirty="0" smtClean="0"/>
          </a:p>
        </p:txBody>
      </p:sp>
      <p:graphicFrame>
        <p:nvGraphicFramePr>
          <p:cNvPr id="5" name="Object 4"/>
          <p:cNvGraphicFramePr>
            <a:graphicFrameLocks noChangeAspect="1"/>
          </p:cNvGraphicFramePr>
          <p:nvPr>
            <p:extLst>
              <p:ext uri="{D42A27DB-BD31-4B8C-83A1-F6EECF244321}">
                <p14:modId xmlns:p14="http://schemas.microsoft.com/office/powerpoint/2010/main" val="3217606706"/>
              </p:ext>
            </p:extLst>
          </p:nvPr>
        </p:nvGraphicFramePr>
        <p:xfrm>
          <a:off x="695325" y="2778125"/>
          <a:ext cx="3360738" cy="1365250"/>
        </p:xfrm>
        <a:graphic>
          <a:graphicData uri="http://schemas.openxmlformats.org/presentationml/2006/ole">
            <mc:AlternateContent xmlns:mc="http://schemas.openxmlformats.org/markup-compatibility/2006">
              <mc:Choice xmlns:v="urn:schemas-microsoft-com:vml" Requires="v">
                <p:oleObj spid="_x0000_s13629" name="Equation" r:id="rId3" imgW="2032000" imgH="825500" progId="Equation.3">
                  <p:embed/>
                </p:oleObj>
              </mc:Choice>
              <mc:Fallback>
                <p:oleObj name="Equation" r:id="rId3" imgW="2032000" imgH="825500" progId="Equation.3">
                  <p:embed/>
                  <p:pic>
                    <p:nvPicPr>
                      <p:cNvPr id="0" name=""/>
                      <p:cNvPicPr/>
                      <p:nvPr/>
                    </p:nvPicPr>
                    <p:blipFill>
                      <a:blip r:embed="rId4"/>
                      <a:stretch>
                        <a:fillRect/>
                      </a:stretch>
                    </p:blipFill>
                    <p:spPr>
                      <a:xfrm>
                        <a:off x="695325" y="2778125"/>
                        <a:ext cx="3360738" cy="1365250"/>
                      </a:xfrm>
                      <a:prstGeom prst="rect">
                        <a:avLst/>
                      </a:prstGeom>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3763985225"/>
              </p:ext>
            </p:extLst>
          </p:nvPr>
        </p:nvGraphicFramePr>
        <p:xfrm>
          <a:off x="695325" y="4400550"/>
          <a:ext cx="2962275" cy="1219200"/>
        </p:xfrm>
        <a:graphic>
          <a:graphicData uri="http://schemas.openxmlformats.org/presentationml/2006/ole">
            <mc:AlternateContent xmlns:mc="http://schemas.openxmlformats.org/markup-compatibility/2006">
              <mc:Choice xmlns:v="urn:schemas-microsoft-com:vml" Requires="v">
                <p:oleObj spid="_x0000_s13630" name="Equation" r:id="rId5" imgW="1790700" imgH="736600" progId="Equation.3">
                  <p:embed/>
                </p:oleObj>
              </mc:Choice>
              <mc:Fallback>
                <p:oleObj name="Equation" r:id="rId5" imgW="1790700" imgH="736600" progId="Equation.3">
                  <p:embed/>
                  <p:pic>
                    <p:nvPicPr>
                      <p:cNvPr id="0" name=""/>
                      <p:cNvPicPr/>
                      <p:nvPr/>
                    </p:nvPicPr>
                    <p:blipFill>
                      <a:blip r:embed="rId6"/>
                      <a:stretch>
                        <a:fillRect/>
                      </a:stretch>
                    </p:blipFill>
                    <p:spPr>
                      <a:xfrm>
                        <a:off x="695325" y="4400550"/>
                        <a:ext cx="2962275" cy="1219200"/>
                      </a:xfrm>
                      <a:prstGeom prst="rect">
                        <a:avLst/>
                      </a:prstGeom>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3464057377"/>
              </p:ext>
            </p:extLst>
          </p:nvPr>
        </p:nvGraphicFramePr>
        <p:xfrm>
          <a:off x="4452938" y="2778125"/>
          <a:ext cx="3571875" cy="1323975"/>
        </p:xfrm>
        <a:graphic>
          <a:graphicData uri="http://schemas.openxmlformats.org/presentationml/2006/ole">
            <mc:AlternateContent xmlns:mc="http://schemas.openxmlformats.org/markup-compatibility/2006">
              <mc:Choice xmlns:v="urn:schemas-microsoft-com:vml" Requires="v">
                <p:oleObj spid="_x0000_s13631" name="Equation" r:id="rId7" imgW="2159000" imgH="800100" progId="Equation.3">
                  <p:embed/>
                </p:oleObj>
              </mc:Choice>
              <mc:Fallback>
                <p:oleObj name="Equation" r:id="rId7" imgW="2159000" imgH="800100" progId="Equation.3">
                  <p:embed/>
                  <p:pic>
                    <p:nvPicPr>
                      <p:cNvPr id="0" name=""/>
                      <p:cNvPicPr/>
                      <p:nvPr/>
                    </p:nvPicPr>
                    <p:blipFill>
                      <a:blip r:embed="rId8"/>
                      <a:stretch>
                        <a:fillRect/>
                      </a:stretch>
                    </p:blipFill>
                    <p:spPr>
                      <a:xfrm>
                        <a:off x="4452938" y="2778125"/>
                        <a:ext cx="3571875" cy="1323975"/>
                      </a:xfrm>
                      <a:prstGeom prst="rect">
                        <a:avLst/>
                      </a:prstGeom>
                    </p:spPr>
                  </p:pic>
                </p:oleObj>
              </mc:Fallback>
            </mc:AlternateContent>
          </a:graphicData>
        </a:graphic>
      </p:graphicFrame>
      <p:sp>
        <p:nvSpPr>
          <p:cNvPr id="8" name="TextBox 7"/>
          <p:cNvSpPr txBox="1"/>
          <p:nvPr/>
        </p:nvSpPr>
        <p:spPr>
          <a:xfrm>
            <a:off x="4056063" y="4587875"/>
            <a:ext cx="4630737" cy="923330"/>
          </a:xfrm>
          <a:prstGeom prst="rect">
            <a:avLst/>
          </a:prstGeom>
          <a:noFill/>
        </p:spPr>
        <p:txBody>
          <a:bodyPr wrap="square" rtlCol="0">
            <a:spAutoFit/>
          </a:bodyPr>
          <a:lstStyle/>
          <a:p>
            <a:r>
              <a:rPr lang="en-US" dirty="0" smtClean="0"/>
              <a:t>With theses angles, each set of gradient coils has one nonzero value in the third column.</a:t>
            </a:r>
            <a:endParaRPr lang="en-US" dirty="0"/>
          </a:p>
        </p:txBody>
      </p:sp>
      <p:sp>
        <p:nvSpPr>
          <p:cNvPr id="9" name="TextBox 8"/>
          <p:cNvSpPr txBox="1"/>
          <p:nvPr/>
        </p:nvSpPr>
        <p:spPr>
          <a:xfrm>
            <a:off x="457199" y="5619750"/>
            <a:ext cx="8385175" cy="646331"/>
          </a:xfrm>
          <a:prstGeom prst="rect">
            <a:avLst/>
          </a:prstGeom>
          <a:noFill/>
        </p:spPr>
        <p:txBody>
          <a:bodyPr wrap="square" rtlCol="0">
            <a:spAutoFit/>
          </a:bodyPr>
          <a:lstStyle/>
          <a:p>
            <a:r>
              <a:rPr lang="en-US" dirty="0" smtClean="0"/>
              <a:t>The gradient coils are critical for obtaining FID signals with long transverse relaxation time and high signal-to-noise.</a:t>
            </a:r>
            <a:endParaRPr lang="en-US" dirty="0"/>
          </a:p>
        </p:txBody>
      </p:sp>
    </p:spTree>
    <p:extLst>
      <p:ext uri="{BB962C8B-B14F-4D97-AF65-F5344CB8AC3E}">
        <p14:creationId xmlns:p14="http://schemas.microsoft.com/office/powerpoint/2010/main" val="313458572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Experimental setup</a:t>
            </a:r>
            <a:r>
              <a:rPr lang="en-US" dirty="0" smtClean="0"/>
              <a:t>:</a:t>
            </a:r>
            <a:br>
              <a:rPr lang="en-US" dirty="0" smtClean="0"/>
            </a:br>
            <a:r>
              <a:rPr lang="en-US" dirty="0" smtClean="0"/>
              <a:t>PNMR setup</a:t>
            </a:r>
            <a:endParaRPr lang="en-US" dirty="0"/>
          </a:p>
        </p:txBody>
      </p:sp>
      <p:pic>
        <p:nvPicPr>
          <p:cNvPr id="5" name="Content Placeholder 3" descr="PNMR_setup.png"/>
          <p:cNvPicPr>
            <a:picLocks noChangeAspect="1"/>
          </p:cNvPicPr>
          <p:nvPr/>
        </p:nvPicPr>
        <p:blipFill>
          <a:blip r:embed="rId2">
            <a:extLst>
              <a:ext uri="{28A0092B-C50C-407E-A947-70E740481C1C}">
                <a14:useLocalDpi xmlns:a14="http://schemas.microsoft.com/office/drawing/2010/main" val="0"/>
              </a:ext>
            </a:extLst>
          </a:blip>
          <a:srcRect l="-38649" r="-38649"/>
          <a:stretch>
            <a:fillRect/>
          </a:stretch>
        </p:blipFill>
        <p:spPr>
          <a:xfrm>
            <a:off x="-1332966" y="1752600"/>
            <a:ext cx="8229600" cy="4373563"/>
          </a:xfrm>
          <a:prstGeom prst="rect">
            <a:avLst/>
          </a:prstGeom>
        </p:spPr>
      </p:pic>
      <p:sp>
        <p:nvSpPr>
          <p:cNvPr id="9" name="Content Placeholder 2"/>
          <p:cNvSpPr>
            <a:spLocks noGrp="1"/>
          </p:cNvSpPr>
          <p:nvPr>
            <p:ph idx="1"/>
          </p:nvPr>
        </p:nvSpPr>
        <p:spPr>
          <a:xfrm>
            <a:off x="5349875" y="1774825"/>
            <a:ext cx="3336925" cy="4373563"/>
          </a:xfrm>
        </p:spPr>
        <p:txBody>
          <a:bodyPr/>
          <a:lstStyle/>
          <a:p>
            <a:r>
              <a:rPr lang="en-US" sz="2000" dirty="0"/>
              <a:t>The pickup coil was lower </a:t>
            </a:r>
            <a:r>
              <a:rPr lang="en-US" sz="2000" dirty="0" smtClean="0"/>
              <a:t>than </a:t>
            </a:r>
            <a:r>
              <a:rPr lang="en-US" sz="2000" dirty="0"/>
              <a:t>the center of the field </a:t>
            </a:r>
            <a:endParaRPr lang="en-US" sz="2000" dirty="0" smtClean="0"/>
          </a:p>
          <a:p>
            <a:r>
              <a:rPr lang="en-US" sz="2000" dirty="0" smtClean="0"/>
              <a:t>Settings of gradient coils require tweaking</a:t>
            </a:r>
          </a:p>
          <a:p>
            <a:endParaRPr lang="en-US" dirty="0"/>
          </a:p>
          <a:p>
            <a:endParaRPr lang="en-US" dirty="0"/>
          </a:p>
        </p:txBody>
      </p:sp>
    </p:spTree>
    <p:extLst>
      <p:ext uri="{BB962C8B-B14F-4D97-AF65-F5344CB8AC3E}">
        <p14:creationId xmlns:p14="http://schemas.microsoft.com/office/powerpoint/2010/main" val="124230380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Spindowns</a:t>
            </a:r>
            <a:r>
              <a:rPr lang="en-US" dirty="0" smtClean="0"/>
              <a:t> with multiple sampling rates</a:t>
            </a:r>
            <a:endParaRPr lang="en-US" dirty="0"/>
          </a:p>
        </p:txBody>
      </p:sp>
      <p:sp>
        <p:nvSpPr>
          <p:cNvPr id="3" name="Content Placeholder 2"/>
          <p:cNvSpPr>
            <a:spLocks noGrp="1"/>
          </p:cNvSpPr>
          <p:nvPr>
            <p:ph idx="1"/>
          </p:nvPr>
        </p:nvSpPr>
        <p:spPr/>
        <p:txBody>
          <a:bodyPr>
            <a:normAutofit/>
          </a:bodyPr>
          <a:lstStyle/>
          <a:p>
            <a:r>
              <a:rPr lang="en-US" dirty="0" smtClean="0"/>
              <a:t>3 </a:t>
            </a:r>
            <a:r>
              <a:rPr lang="en-US" dirty="0" err="1" smtClean="0"/>
              <a:t>Spindowns</a:t>
            </a:r>
            <a:r>
              <a:rPr lang="en-US" dirty="0" smtClean="0"/>
              <a:t> of GoldenVec1 each with a different sampling rate:</a:t>
            </a:r>
          </a:p>
          <a:p>
            <a:endParaRPr lang="en-US" sz="2000" dirty="0"/>
          </a:p>
          <a:p>
            <a:endParaRPr lang="en-US" sz="2000" dirty="0" smtClean="0"/>
          </a:p>
          <a:p>
            <a:endParaRPr lang="en-US" sz="2000" dirty="0"/>
          </a:p>
          <a:p>
            <a:endParaRPr lang="en-US" sz="2000" dirty="0" smtClean="0"/>
          </a:p>
          <a:p>
            <a:endParaRPr lang="en-US" sz="2000" dirty="0"/>
          </a:p>
          <a:p>
            <a:pPr marL="114300" indent="0">
              <a:buNone/>
            </a:pPr>
            <a:endParaRPr lang="en-US" sz="2000" dirty="0"/>
          </a:p>
        </p:txBody>
      </p:sp>
      <p:pic>
        <p:nvPicPr>
          <p:cNvPr id="4" name="Picture 3" descr="3spindown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6128" y="2778872"/>
            <a:ext cx="8229600" cy="2603513"/>
          </a:xfrm>
          <a:prstGeom prst="rect">
            <a:avLst/>
          </a:prstGeom>
        </p:spPr>
      </p:pic>
    </p:spTree>
    <p:extLst>
      <p:ext uri="{BB962C8B-B14F-4D97-AF65-F5344CB8AC3E}">
        <p14:creationId xmlns:p14="http://schemas.microsoft.com/office/powerpoint/2010/main" val="16210974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Extracting true lifetime</a:t>
            </a:r>
            <a:endParaRPr lang="en-US" dirty="0"/>
          </a:p>
        </p:txBody>
      </p:sp>
      <p:sp>
        <p:nvSpPr>
          <p:cNvPr id="3" name="Content Placeholder 2"/>
          <p:cNvSpPr>
            <a:spLocks noGrp="1"/>
          </p:cNvSpPr>
          <p:nvPr>
            <p:ph idx="1"/>
          </p:nvPr>
        </p:nvSpPr>
        <p:spPr/>
        <p:txBody>
          <a:bodyPr/>
          <a:lstStyle/>
          <a:p>
            <a:r>
              <a:rPr lang="en-US" dirty="0"/>
              <a:t>Linear fit of the three lifetimes to extract corrected lifetime and PNMR loss</a:t>
            </a:r>
          </a:p>
        </p:txBody>
      </p:sp>
      <p:pic>
        <p:nvPicPr>
          <p:cNvPr id="5" name="Picture 4" descr="corrected_T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2714624"/>
            <a:ext cx="4817227" cy="3286519"/>
          </a:xfrm>
          <a:prstGeom prst="rect">
            <a:avLst/>
          </a:prstGeom>
        </p:spPr>
      </p:pic>
      <p:pic>
        <p:nvPicPr>
          <p:cNvPr id="6" name="Picture 5" descr="eq_corrected_T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28309" y="2952749"/>
            <a:ext cx="3258491" cy="809625"/>
          </a:xfrm>
          <a:prstGeom prst="rect">
            <a:avLst/>
          </a:prstGeom>
        </p:spPr>
      </p:pic>
      <p:graphicFrame>
        <p:nvGraphicFramePr>
          <p:cNvPr id="8" name="Object 7"/>
          <p:cNvGraphicFramePr>
            <a:graphicFrameLocks noChangeAspect="1"/>
          </p:cNvGraphicFramePr>
          <p:nvPr>
            <p:extLst>
              <p:ext uri="{D42A27DB-BD31-4B8C-83A1-F6EECF244321}">
                <p14:modId xmlns:p14="http://schemas.microsoft.com/office/powerpoint/2010/main" val="192504109"/>
              </p:ext>
            </p:extLst>
          </p:nvPr>
        </p:nvGraphicFramePr>
        <p:xfrm>
          <a:off x="5428308" y="4127499"/>
          <a:ext cx="2431785" cy="1444625"/>
        </p:xfrm>
        <a:graphic>
          <a:graphicData uri="http://schemas.openxmlformats.org/presentationml/2006/ole">
            <mc:AlternateContent xmlns:mc="http://schemas.openxmlformats.org/markup-compatibility/2006">
              <mc:Choice xmlns:v="urn:schemas-microsoft-com:vml" Requires="v">
                <p:oleObj spid="_x0000_s15461" name="Equation" r:id="rId5" imgW="1282700" imgH="762000" progId="Equation.3">
                  <p:embed/>
                </p:oleObj>
              </mc:Choice>
              <mc:Fallback>
                <p:oleObj name="Equation" r:id="rId5" imgW="1282700" imgH="762000" progId="Equation.3">
                  <p:embed/>
                  <p:pic>
                    <p:nvPicPr>
                      <p:cNvPr id="0" name=""/>
                      <p:cNvPicPr/>
                      <p:nvPr/>
                    </p:nvPicPr>
                    <p:blipFill>
                      <a:blip r:embed="rId6"/>
                      <a:stretch>
                        <a:fillRect/>
                      </a:stretch>
                    </p:blipFill>
                    <p:spPr>
                      <a:xfrm>
                        <a:off x="5428308" y="4127499"/>
                        <a:ext cx="2431785" cy="1444625"/>
                      </a:xfrm>
                      <a:prstGeom prst="rect">
                        <a:avLst/>
                      </a:prstGeom>
                    </p:spPr>
                  </p:pic>
                </p:oleObj>
              </mc:Fallback>
            </mc:AlternateContent>
          </a:graphicData>
        </a:graphic>
      </p:graphicFrame>
    </p:spTree>
    <p:extLst>
      <p:ext uri="{BB962C8B-B14F-4D97-AF65-F5344CB8AC3E}">
        <p14:creationId xmlns:p14="http://schemas.microsoft.com/office/powerpoint/2010/main" val="202217606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Relaxation measurement results</a:t>
            </a:r>
            <a:r>
              <a:rPr lang="en-US" dirty="0" smtClean="0"/>
              <a:t>:</a:t>
            </a:r>
            <a:br>
              <a:rPr lang="en-US" dirty="0" smtClean="0"/>
            </a:br>
            <a:r>
              <a:rPr lang="en-US" dirty="0" err="1" smtClean="0"/>
              <a:t>tyrion</a:t>
            </a:r>
            <a:endParaRPr lang="en-US" dirty="0"/>
          </a:p>
        </p:txBody>
      </p:sp>
      <p:sp>
        <p:nvSpPr>
          <p:cNvPr id="3" name="Content Placeholder 2"/>
          <p:cNvSpPr>
            <a:spLocks noGrp="1"/>
          </p:cNvSpPr>
          <p:nvPr>
            <p:ph idx="1"/>
          </p:nvPr>
        </p:nvSpPr>
        <p:spPr/>
        <p:txBody>
          <a:bodyPr/>
          <a:lstStyle/>
          <a:p>
            <a:r>
              <a:rPr lang="en-US" dirty="0" err="1" smtClean="0"/>
              <a:t>Tyrion</a:t>
            </a:r>
            <a:r>
              <a:rPr lang="en-US" dirty="0" smtClean="0"/>
              <a:t> was a spherical GE180 cell with gold coated on the interior surface.</a:t>
            </a:r>
          </a:p>
          <a:p>
            <a:r>
              <a:rPr lang="en-US" dirty="0" smtClean="0"/>
              <a:t>Measured lifetime was 1.21 hr.</a:t>
            </a:r>
          </a:p>
          <a:p>
            <a:r>
              <a:rPr lang="en-US" dirty="0" smtClean="0"/>
              <a:t>The short lifetime was attributed to impurities in the cell.</a:t>
            </a:r>
          </a:p>
          <a:p>
            <a:r>
              <a:rPr lang="en-US" dirty="0" smtClean="0"/>
              <a:t>All other techniques explored to coat gold on glass directly were difficult.</a:t>
            </a:r>
          </a:p>
          <a:p>
            <a:r>
              <a:rPr lang="en-US" dirty="0" smtClean="0"/>
              <a:t>Next step was to investigate gold coating on metal and bond the metal piece to glass.</a:t>
            </a:r>
          </a:p>
          <a:p>
            <a:endParaRPr lang="en-US" dirty="0"/>
          </a:p>
        </p:txBody>
      </p:sp>
    </p:spTree>
    <p:extLst>
      <p:ext uri="{BB962C8B-B14F-4D97-AF65-F5344CB8AC3E}">
        <p14:creationId xmlns:p14="http://schemas.microsoft.com/office/powerpoint/2010/main" val="425801060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Relaxation measurement results:</a:t>
            </a:r>
            <a:br>
              <a:rPr lang="en-US" dirty="0" smtClean="0"/>
            </a:br>
            <a:r>
              <a:rPr lang="en-US" dirty="0" smtClean="0"/>
              <a:t>SPOOL PIECE</a:t>
            </a:r>
            <a:endParaRPr lang="en-US" dirty="0"/>
          </a:p>
        </p:txBody>
      </p:sp>
      <p:sp>
        <p:nvSpPr>
          <p:cNvPr id="3" name="Content Placeholder 2"/>
          <p:cNvSpPr>
            <a:spLocks noGrp="1"/>
          </p:cNvSpPr>
          <p:nvPr>
            <p:ph idx="1"/>
          </p:nvPr>
        </p:nvSpPr>
        <p:spPr>
          <a:xfrm>
            <a:off x="1985366" y="1752600"/>
            <a:ext cx="6482459" cy="4373563"/>
          </a:xfrm>
        </p:spPr>
        <p:txBody>
          <a:bodyPr/>
          <a:lstStyle/>
          <a:p>
            <a:r>
              <a:rPr lang="en-US" dirty="0" smtClean="0"/>
              <a:t>First cell with OFHC copper.</a:t>
            </a:r>
          </a:p>
          <a:p>
            <a:r>
              <a:rPr lang="en-US" dirty="0" smtClean="0"/>
              <a:t>The OFHC copper tube was attached to a glass flange with </a:t>
            </a:r>
            <a:r>
              <a:rPr lang="en-US" dirty="0" err="1" smtClean="0"/>
              <a:t>o-rings</a:t>
            </a:r>
            <a:r>
              <a:rPr lang="en-US" dirty="0" smtClean="0"/>
              <a:t> for making the seal.</a:t>
            </a:r>
          </a:p>
          <a:p>
            <a:r>
              <a:rPr lang="en-US" dirty="0" smtClean="0"/>
              <a:t>The 2.14 </a:t>
            </a:r>
            <a:r>
              <a:rPr lang="en-US" dirty="0" err="1" smtClean="0"/>
              <a:t>hr</a:t>
            </a:r>
            <a:r>
              <a:rPr lang="en-US" dirty="0" smtClean="0"/>
              <a:t> lifetime was attributed to outgassing from </a:t>
            </a:r>
            <a:r>
              <a:rPr lang="en-US" dirty="0" err="1" smtClean="0"/>
              <a:t>o-rings</a:t>
            </a:r>
            <a:r>
              <a:rPr lang="en-US" dirty="0" smtClean="0"/>
              <a:t>.</a:t>
            </a:r>
          </a:p>
          <a:p>
            <a:r>
              <a:rPr lang="en-US" dirty="0"/>
              <a:t>T</a:t>
            </a:r>
            <a:r>
              <a:rPr lang="en-US" dirty="0" smtClean="0"/>
              <a:t>he lifetime of the separated PC was 109.2 hr.</a:t>
            </a:r>
          </a:p>
          <a:p>
            <a:r>
              <a:rPr lang="en-US" dirty="0" smtClean="0"/>
              <a:t>New ways to bond metal to glass should be investigated.</a:t>
            </a:r>
            <a:endParaRPr lang="en-US" dirty="0"/>
          </a:p>
        </p:txBody>
      </p:sp>
      <p:pic>
        <p:nvPicPr>
          <p:cNvPr id="4" name="Content Placeholder 3"/>
          <p:cNvPicPr>
            <a:picLocks noChangeAspect="1"/>
          </p:cNvPicPr>
          <p:nvPr/>
        </p:nvPicPr>
        <p:blipFill>
          <a:blip r:embed="rId2"/>
          <a:srcRect l="-294064" r="-294064"/>
          <a:stretch>
            <a:fillRect/>
          </a:stretch>
        </p:blipFill>
        <p:spPr>
          <a:xfrm>
            <a:off x="-2863023" y="1752600"/>
            <a:ext cx="8229600" cy="4373563"/>
          </a:xfrm>
          <a:prstGeom prst="rect">
            <a:avLst/>
          </a:prstGeom>
        </p:spPr>
      </p:pic>
    </p:spTree>
    <p:extLst>
      <p:ext uri="{BB962C8B-B14F-4D97-AF65-F5344CB8AC3E}">
        <p14:creationId xmlns:p14="http://schemas.microsoft.com/office/powerpoint/2010/main" val="69062731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Vertical metal cells:</a:t>
            </a:r>
            <a:br>
              <a:rPr lang="en-US" dirty="0" smtClean="0"/>
            </a:br>
            <a:r>
              <a:rPr lang="en-US" dirty="0" err="1" smtClean="0"/>
              <a:t>goldfinger</a:t>
            </a:r>
            <a:r>
              <a:rPr lang="en-US" dirty="0" smtClean="0"/>
              <a:t> and cupid</a:t>
            </a:r>
            <a:endParaRPr lang="en-US" dirty="0"/>
          </a:p>
        </p:txBody>
      </p:sp>
      <p:sp>
        <p:nvSpPr>
          <p:cNvPr id="3" name="Content Placeholder 2"/>
          <p:cNvSpPr>
            <a:spLocks noGrp="1"/>
          </p:cNvSpPr>
          <p:nvPr>
            <p:ph idx="1"/>
          </p:nvPr>
        </p:nvSpPr>
        <p:spPr>
          <a:xfrm>
            <a:off x="1863928" y="1708803"/>
            <a:ext cx="6822871" cy="5105400"/>
          </a:xfrm>
        </p:spPr>
        <p:txBody>
          <a:bodyPr>
            <a:normAutofit fontScale="92500" lnSpcReduction="10000"/>
          </a:bodyPr>
          <a:lstStyle/>
          <a:p>
            <a:r>
              <a:rPr lang="en-US" sz="2000" dirty="0" smtClean="0"/>
              <a:t>All glass-metal seals from this point on were made with </a:t>
            </a:r>
            <a:r>
              <a:rPr lang="en-US" sz="2000" dirty="0" err="1" smtClean="0"/>
              <a:t>Houskeeper</a:t>
            </a:r>
            <a:r>
              <a:rPr lang="en-US" sz="2000" dirty="0" smtClean="0"/>
              <a:t> seal by Larson Electronic Glass.</a:t>
            </a:r>
          </a:p>
          <a:p>
            <a:r>
              <a:rPr lang="en-US" sz="2000" dirty="0" smtClean="0"/>
              <a:t>First two cells showed degradation of lifetime.</a:t>
            </a:r>
          </a:p>
          <a:p>
            <a:endParaRPr lang="en-US" sz="2000" dirty="0"/>
          </a:p>
          <a:p>
            <a:endParaRPr lang="en-US" sz="2000" dirty="0" smtClean="0"/>
          </a:p>
          <a:p>
            <a:endParaRPr lang="en-US" sz="2000" dirty="0"/>
          </a:p>
          <a:p>
            <a:endParaRPr lang="en-US" sz="2000" dirty="0" smtClean="0"/>
          </a:p>
          <a:p>
            <a:endParaRPr lang="en-US" sz="2000" dirty="0"/>
          </a:p>
          <a:p>
            <a:endParaRPr lang="en-US" sz="2000" dirty="0" smtClean="0"/>
          </a:p>
          <a:p>
            <a:endParaRPr lang="en-US" sz="2000" dirty="0"/>
          </a:p>
          <a:p>
            <a:endParaRPr lang="en-US" sz="2000" dirty="0" smtClean="0"/>
          </a:p>
          <a:p>
            <a:endParaRPr lang="en-US" sz="2000" dirty="0"/>
          </a:p>
          <a:p>
            <a:r>
              <a:rPr lang="en-US" sz="2000" dirty="0"/>
              <a:t>Cupid degraded </a:t>
            </a:r>
            <a:r>
              <a:rPr lang="en-US" sz="2000" dirty="0" smtClean="0"/>
              <a:t>from 3.6 </a:t>
            </a:r>
            <a:r>
              <a:rPr lang="en-US" sz="2000" dirty="0" err="1" smtClean="0"/>
              <a:t>hr</a:t>
            </a:r>
            <a:r>
              <a:rPr lang="en-US" sz="2000" dirty="0" smtClean="0"/>
              <a:t> to 2.4 </a:t>
            </a:r>
            <a:r>
              <a:rPr lang="en-US" sz="2000" dirty="0" err="1" smtClean="0"/>
              <a:t>hr</a:t>
            </a:r>
            <a:endParaRPr lang="en-US" sz="2000" dirty="0" smtClean="0"/>
          </a:p>
          <a:p>
            <a:r>
              <a:rPr lang="en-US" sz="2000" dirty="0" err="1" smtClean="0"/>
              <a:t>Goldfinger</a:t>
            </a:r>
            <a:r>
              <a:rPr lang="en-US" sz="2000" dirty="0" smtClean="0"/>
              <a:t> degraded from 2.8 </a:t>
            </a:r>
            <a:r>
              <a:rPr lang="en-US" sz="2000" dirty="0" err="1" smtClean="0"/>
              <a:t>hr</a:t>
            </a:r>
            <a:r>
              <a:rPr lang="en-US" sz="2000" dirty="0" smtClean="0"/>
              <a:t> to 0.3 </a:t>
            </a:r>
            <a:r>
              <a:rPr lang="en-US" sz="2000" dirty="0" err="1" smtClean="0"/>
              <a:t>hr</a:t>
            </a:r>
            <a:endParaRPr lang="en-US" sz="2000" dirty="0" smtClean="0"/>
          </a:p>
          <a:p>
            <a:r>
              <a:rPr lang="en-US" sz="2000" dirty="0" err="1" smtClean="0"/>
              <a:t>Rb</a:t>
            </a:r>
            <a:r>
              <a:rPr lang="en-US" sz="2000" dirty="0" smtClean="0"/>
              <a:t> forms </a:t>
            </a:r>
            <a:r>
              <a:rPr lang="en-US" sz="2000" dirty="0" smtClean="0"/>
              <a:t>amalgam </a:t>
            </a:r>
            <a:r>
              <a:rPr lang="en-US" sz="2000" dirty="0" smtClean="0"/>
              <a:t>with metal</a:t>
            </a:r>
          </a:p>
          <a:p>
            <a:endParaRPr lang="en-US" sz="2000" dirty="0"/>
          </a:p>
          <a:p>
            <a:endParaRPr lang="en-US" sz="2000" dirty="0" smtClean="0"/>
          </a:p>
          <a:p>
            <a:endParaRPr lang="en-US" sz="2000" dirty="0"/>
          </a:p>
          <a:p>
            <a:endParaRPr lang="en-US" sz="2000" dirty="0" smtClean="0"/>
          </a:p>
          <a:p>
            <a:endParaRPr lang="en-US" sz="2000" dirty="0"/>
          </a:p>
          <a:p>
            <a:endParaRPr lang="en-US" sz="2000" dirty="0" smtClean="0"/>
          </a:p>
          <a:p>
            <a:endParaRPr lang="en-US" sz="2000" dirty="0"/>
          </a:p>
          <a:p>
            <a:endParaRPr lang="en-US" sz="2000" dirty="0" smtClean="0"/>
          </a:p>
          <a:p>
            <a:endParaRPr lang="en-US" sz="2000" dirty="0"/>
          </a:p>
          <a:p>
            <a:endParaRPr lang="en-US" sz="2000" dirty="0" smtClean="0"/>
          </a:p>
          <a:p>
            <a:endParaRPr lang="en-US" sz="2000" dirty="0" smtClean="0"/>
          </a:p>
          <a:p>
            <a:endParaRPr lang="en-US" dirty="0"/>
          </a:p>
        </p:txBody>
      </p:sp>
      <p:pic>
        <p:nvPicPr>
          <p:cNvPr id="6" name="Picture 5" descr="T1_degradati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45947" y="2643974"/>
            <a:ext cx="5722528" cy="2864642"/>
          </a:xfrm>
          <a:prstGeom prst="rect">
            <a:avLst/>
          </a:prstGeom>
        </p:spPr>
      </p:pic>
      <p:pic>
        <p:nvPicPr>
          <p:cNvPr id="8" name="Picture 7"/>
          <p:cNvPicPr>
            <a:picLocks noChangeAspect="1"/>
          </p:cNvPicPr>
          <p:nvPr/>
        </p:nvPicPr>
        <p:blipFill>
          <a:blip r:embed="rId4"/>
          <a:stretch>
            <a:fillRect/>
          </a:stretch>
        </p:blipFill>
        <p:spPr>
          <a:xfrm>
            <a:off x="426128" y="1845115"/>
            <a:ext cx="1078756" cy="4373563"/>
          </a:xfrm>
          <a:prstGeom prst="rect">
            <a:avLst/>
          </a:prstGeom>
        </p:spPr>
      </p:pic>
    </p:spTree>
    <p:extLst>
      <p:ext uri="{BB962C8B-B14F-4D97-AF65-F5344CB8AC3E}">
        <p14:creationId xmlns:p14="http://schemas.microsoft.com/office/powerpoint/2010/main" val="338964236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Vertical metal cells:</a:t>
            </a:r>
            <a:br>
              <a:rPr lang="en-US" dirty="0" smtClean="0"/>
            </a:br>
            <a:r>
              <a:rPr lang="en-US" dirty="0" err="1" smtClean="0"/>
              <a:t>goldrush</a:t>
            </a:r>
            <a:r>
              <a:rPr lang="en-US" dirty="0" smtClean="0"/>
              <a:t> </a:t>
            </a:r>
            <a:endParaRPr lang="en-US" dirty="0"/>
          </a:p>
        </p:txBody>
      </p:sp>
      <p:sp>
        <p:nvSpPr>
          <p:cNvPr id="3" name="Content Placeholder 2"/>
          <p:cNvSpPr>
            <a:spLocks noGrp="1"/>
          </p:cNvSpPr>
          <p:nvPr>
            <p:ph idx="1"/>
          </p:nvPr>
        </p:nvSpPr>
        <p:spPr/>
        <p:txBody>
          <a:bodyPr>
            <a:normAutofit/>
          </a:bodyPr>
          <a:lstStyle/>
          <a:p>
            <a:r>
              <a:rPr lang="en-US" sz="2000" dirty="0" smtClean="0"/>
              <a:t>Our first gold coated cell with more than 10 </a:t>
            </a:r>
            <a:r>
              <a:rPr lang="en-US" sz="2000" dirty="0" err="1" smtClean="0"/>
              <a:t>hr</a:t>
            </a:r>
            <a:r>
              <a:rPr lang="en-US" sz="2000" dirty="0" smtClean="0"/>
              <a:t> lifetime.</a:t>
            </a:r>
            <a:endParaRPr lang="en-US" sz="2000" dirty="0"/>
          </a:p>
        </p:txBody>
      </p:sp>
      <p:pic>
        <p:nvPicPr>
          <p:cNvPr id="5" name="Picture 4" descr="goldrush.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3265" y="2137481"/>
            <a:ext cx="6379450" cy="4603727"/>
          </a:xfrm>
          <a:prstGeom prst="rect">
            <a:avLst/>
          </a:prstGeom>
        </p:spPr>
      </p:pic>
    </p:spTree>
    <p:extLst>
      <p:ext uri="{BB962C8B-B14F-4D97-AF65-F5344CB8AC3E}">
        <p14:creationId xmlns:p14="http://schemas.microsoft.com/office/powerpoint/2010/main" val="13934134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Traditional </a:t>
            </a:r>
            <a:r>
              <a:rPr lang="en-US" baseline="30000" dirty="0" smtClean="0"/>
              <a:t>3</a:t>
            </a:r>
            <a:r>
              <a:rPr lang="en-US" dirty="0" smtClean="0"/>
              <a:t>He target cell</a:t>
            </a:r>
            <a:endParaRPr lang="en-US" dirty="0"/>
          </a:p>
        </p:txBody>
      </p:sp>
      <p:pic>
        <p:nvPicPr>
          <p:cNvPr id="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05513" y="1946858"/>
            <a:ext cx="6019800" cy="4330700"/>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p:cNvCxnSpPr/>
          <p:nvPr/>
        </p:nvCxnSpPr>
        <p:spPr>
          <a:xfrm flipH="1">
            <a:off x="4668547" y="4135822"/>
            <a:ext cx="1064153" cy="308900"/>
          </a:xfrm>
          <a:prstGeom prst="straightConnector1">
            <a:avLst/>
          </a:prstGeom>
          <a:ln>
            <a:solidFill>
              <a:srgbClr val="3366FF"/>
            </a:solidFill>
            <a:tailEnd type="arrow"/>
          </a:ln>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5732700" y="3895567"/>
            <a:ext cx="1792613" cy="369332"/>
          </a:xfrm>
          <a:prstGeom prst="rect">
            <a:avLst/>
          </a:prstGeom>
          <a:noFill/>
        </p:spPr>
        <p:txBody>
          <a:bodyPr wrap="square" rtlCol="0">
            <a:spAutoFit/>
          </a:bodyPr>
          <a:lstStyle/>
          <a:p>
            <a:r>
              <a:rPr lang="en-US" dirty="0" smtClean="0">
                <a:ln>
                  <a:solidFill>
                    <a:srgbClr val="3366FF"/>
                  </a:solidFill>
                </a:ln>
              </a:rPr>
              <a:t>Transfer Tube</a:t>
            </a:r>
            <a:endParaRPr lang="en-US" dirty="0">
              <a:ln>
                <a:solidFill>
                  <a:srgbClr val="3366FF"/>
                </a:solidFill>
              </a:ln>
            </a:endParaRPr>
          </a:p>
        </p:txBody>
      </p:sp>
      <p:sp>
        <p:nvSpPr>
          <p:cNvPr id="9" name="Frame 8"/>
          <p:cNvSpPr/>
          <p:nvPr/>
        </p:nvSpPr>
        <p:spPr>
          <a:xfrm>
            <a:off x="3346935" y="2359282"/>
            <a:ext cx="2248453" cy="2102602"/>
          </a:xfrm>
          <a:prstGeom prst="frame">
            <a:avLst>
              <a:gd name="adj1" fmla="val 0"/>
            </a:avLst>
          </a:prstGeom>
          <a:gradFill flip="none" rotWithShape="1">
            <a:gsLst>
              <a:gs pos="0">
                <a:schemeClr val="accent5">
                  <a:tint val="1000"/>
                  <a:satMod val="100000"/>
                  <a:alpha val="54000"/>
                </a:schemeClr>
              </a:gs>
              <a:gs pos="68000">
                <a:schemeClr val="accent5">
                  <a:tint val="77000"/>
                  <a:satMod val="100000"/>
                  <a:alpha val="54000"/>
                </a:schemeClr>
              </a:gs>
              <a:gs pos="81000">
                <a:schemeClr val="accent5">
                  <a:tint val="79000"/>
                  <a:satMod val="100000"/>
                  <a:alpha val="54000"/>
                </a:schemeClr>
              </a:gs>
              <a:gs pos="86000">
                <a:schemeClr val="accent5">
                  <a:tint val="73000"/>
                  <a:satMod val="100000"/>
                  <a:alpha val="54000"/>
                </a:schemeClr>
              </a:gs>
              <a:gs pos="100000">
                <a:schemeClr val="accent5">
                  <a:tint val="35000"/>
                  <a:satMod val="100000"/>
                  <a:alpha val="54000"/>
                </a:schemeClr>
              </a:gs>
            </a:gsLst>
            <a:lin ang="5400000" scaled="0"/>
            <a:tileRect/>
          </a:gra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ln>
                <a:solidFill>
                  <a:schemeClr val="tx1"/>
                </a:solidFill>
                <a:prstDash val="sysDash"/>
              </a:ln>
              <a:solidFill>
                <a:schemeClr val="bg1"/>
              </a:solidFill>
            </a:endParaRPr>
          </a:p>
        </p:txBody>
      </p:sp>
      <p:cxnSp>
        <p:nvCxnSpPr>
          <p:cNvPr id="13" name="Straight Arrow Connector 12"/>
          <p:cNvCxnSpPr/>
          <p:nvPr/>
        </p:nvCxnSpPr>
        <p:spPr>
          <a:xfrm>
            <a:off x="2729039" y="2591324"/>
            <a:ext cx="583568" cy="145502"/>
          </a:xfrm>
          <a:prstGeom prst="straightConnector1">
            <a:avLst/>
          </a:prstGeom>
          <a:ln>
            <a:tailEnd type="arrow"/>
          </a:ln>
        </p:spPr>
        <p:style>
          <a:lnRef idx="1">
            <a:schemeClr val="accent5"/>
          </a:lnRef>
          <a:fillRef idx="0">
            <a:schemeClr val="accent5"/>
          </a:fillRef>
          <a:effectRef idx="0">
            <a:schemeClr val="accent5"/>
          </a:effectRef>
          <a:fontRef idx="minor">
            <a:schemeClr val="tx1"/>
          </a:fontRef>
        </p:style>
      </p:cxnSp>
      <p:sp>
        <p:nvSpPr>
          <p:cNvPr id="14" name="TextBox 13"/>
          <p:cNvSpPr txBox="1"/>
          <p:nvPr/>
        </p:nvSpPr>
        <p:spPr>
          <a:xfrm>
            <a:off x="1716377" y="2213780"/>
            <a:ext cx="1355938" cy="646331"/>
          </a:xfrm>
          <a:prstGeom prst="rect">
            <a:avLst/>
          </a:prstGeom>
          <a:noFill/>
        </p:spPr>
        <p:txBody>
          <a:bodyPr wrap="square" rtlCol="0">
            <a:spAutoFit/>
          </a:bodyPr>
          <a:lstStyle/>
          <a:p>
            <a:r>
              <a:rPr lang="en-US" dirty="0" smtClean="0">
                <a:ln>
                  <a:solidFill>
                    <a:schemeClr val="accent5"/>
                  </a:solidFill>
                </a:ln>
              </a:rPr>
              <a:t>Forced-Air Oven</a:t>
            </a:r>
            <a:endParaRPr lang="en-US" dirty="0">
              <a:ln>
                <a:solidFill>
                  <a:schemeClr val="accent5"/>
                </a:solidFill>
              </a:ln>
            </a:endParaRPr>
          </a:p>
        </p:txBody>
      </p:sp>
    </p:spTree>
    <p:extLst>
      <p:ext uri="{BB962C8B-B14F-4D97-AF65-F5344CB8AC3E}">
        <p14:creationId xmlns:p14="http://schemas.microsoft.com/office/powerpoint/2010/main" val="378649288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Effects of field </a:t>
            </a:r>
            <a:r>
              <a:rPr lang="en-US" dirty="0" err="1" smtClean="0"/>
              <a:t>inhomogeneities</a:t>
            </a:r>
            <a:endParaRPr lang="en-US" dirty="0"/>
          </a:p>
        </p:txBody>
      </p:sp>
      <p:pic>
        <p:nvPicPr>
          <p:cNvPr id="4" name="Picture 3" descr="goldrush_inhomogeneitie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7900" y="1928386"/>
            <a:ext cx="7175500" cy="3556000"/>
          </a:xfrm>
          <a:prstGeom prst="rect">
            <a:avLst/>
          </a:prstGeom>
        </p:spPr>
      </p:pic>
      <p:sp>
        <p:nvSpPr>
          <p:cNvPr id="5" name="TextBox 4"/>
          <p:cNvSpPr txBox="1"/>
          <p:nvPr/>
        </p:nvSpPr>
        <p:spPr>
          <a:xfrm>
            <a:off x="626782" y="5872394"/>
            <a:ext cx="7526618" cy="646331"/>
          </a:xfrm>
          <a:prstGeom prst="rect">
            <a:avLst/>
          </a:prstGeom>
          <a:noFill/>
        </p:spPr>
        <p:txBody>
          <a:bodyPr wrap="square" rtlCol="0">
            <a:spAutoFit/>
          </a:bodyPr>
          <a:lstStyle/>
          <a:p>
            <a:r>
              <a:rPr lang="en-US" dirty="0" smtClean="0"/>
              <a:t>The lifetime increased from roughly12 </a:t>
            </a:r>
            <a:r>
              <a:rPr lang="en-US" dirty="0" err="1" smtClean="0"/>
              <a:t>hr</a:t>
            </a:r>
            <a:r>
              <a:rPr lang="en-US" dirty="0" smtClean="0"/>
              <a:t> to 14.81 </a:t>
            </a:r>
            <a:r>
              <a:rPr lang="en-US" dirty="0" err="1" smtClean="0"/>
              <a:t>hr</a:t>
            </a:r>
            <a:r>
              <a:rPr lang="en-US" dirty="0" smtClean="0"/>
              <a:t> after elevated by 10 cm.</a:t>
            </a:r>
            <a:endParaRPr lang="en-US" dirty="0"/>
          </a:p>
        </p:txBody>
      </p:sp>
    </p:spTree>
    <p:extLst>
      <p:ext uri="{BB962C8B-B14F-4D97-AF65-F5344CB8AC3E}">
        <p14:creationId xmlns:p14="http://schemas.microsoft.com/office/powerpoint/2010/main" val="171761777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pure </a:t>
            </a:r>
            <a:r>
              <a:rPr lang="en-US" dirty="0" err="1" smtClean="0"/>
              <a:t>pyrex</a:t>
            </a:r>
            <a:r>
              <a:rPr lang="en-US" dirty="0" smtClean="0"/>
              <a:t> control cell:</a:t>
            </a:r>
            <a:br>
              <a:rPr lang="en-US" dirty="0" smtClean="0"/>
            </a:br>
            <a:r>
              <a:rPr lang="en-US" dirty="0" err="1" smtClean="0"/>
              <a:t>pyrah</a:t>
            </a:r>
            <a:endParaRPr lang="en-US" dirty="0"/>
          </a:p>
        </p:txBody>
      </p:sp>
      <p:sp>
        <p:nvSpPr>
          <p:cNvPr id="4" name="TextBox 3"/>
          <p:cNvSpPr txBox="1"/>
          <p:nvPr/>
        </p:nvSpPr>
        <p:spPr>
          <a:xfrm>
            <a:off x="9697532" y="6177992"/>
            <a:ext cx="184666" cy="369332"/>
          </a:xfrm>
          <a:prstGeom prst="rect">
            <a:avLst/>
          </a:prstGeom>
          <a:noFill/>
        </p:spPr>
        <p:txBody>
          <a:bodyPr wrap="none" rtlCol="0">
            <a:spAutoFit/>
          </a:bodyPr>
          <a:lstStyle/>
          <a:p>
            <a:endParaRPr lang="en-US" dirty="0"/>
          </a:p>
        </p:txBody>
      </p:sp>
      <p:pic>
        <p:nvPicPr>
          <p:cNvPr id="5"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24131" y="1886151"/>
            <a:ext cx="1489010" cy="44634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10096" y="4080538"/>
            <a:ext cx="3167063" cy="2600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10096" y="1680238"/>
            <a:ext cx="3147117" cy="2400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p:cNvSpPr txBox="1"/>
          <p:nvPr/>
        </p:nvSpPr>
        <p:spPr>
          <a:xfrm>
            <a:off x="6228651" y="1886151"/>
            <a:ext cx="2915349" cy="646331"/>
          </a:xfrm>
          <a:prstGeom prst="rect">
            <a:avLst/>
          </a:prstGeom>
          <a:noFill/>
        </p:spPr>
        <p:txBody>
          <a:bodyPr wrap="square" rtlCol="0">
            <a:spAutoFit/>
          </a:bodyPr>
          <a:lstStyle/>
          <a:p>
            <a:r>
              <a:rPr lang="en-US" dirty="0" err="1" smtClean="0"/>
              <a:t>Goldrush</a:t>
            </a:r>
            <a:r>
              <a:rPr lang="en-US" dirty="0" smtClean="0"/>
              <a:t> after elevation:</a:t>
            </a:r>
          </a:p>
          <a:p>
            <a:r>
              <a:rPr lang="en-US" dirty="0" smtClean="0"/>
              <a:t>14.81 </a:t>
            </a:r>
            <a:r>
              <a:rPr lang="en-US" dirty="0" err="1" smtClean="0"/>
              <a:t>hr</a:t>
            </a:r>
            <a:endParaRPr lang="en-US" dirty="0"/>
          </a:p>
        </p:txBody>
      </p:sp>
      <p:sp>
        <p:nvSpPr>
          <p:cNvPr id="9" name="TextBox 8"/>
          <p:cNvSpPr txBox="1"/>
          <p:nvPr/>
        </p:nvSpPr>
        <p:spPr>
          <a:xfrm>
            <a:off x="6228651" y="4647037"/>
            <a:ext cx="2782330" cy="646331"/>
          </a:xfrm>
          <a:prstGeom prst="rect">
            <a:avLst/>
          </a:prstGeom>
          <a:noFill/>
        </p:spPr>
        <p:txBody>
          <a:bodyPr wrap="square" rtlCol="0">
            <a:spAutoFit/>
          </a:bodyPr>
          <a:lstStyle/>
          <a:p>
            <a:r>
              <a:rPr lang="en-US" dirty="0" err="1" smtClean="0"/>
              <a:t>Pyrah</a:t>
            </a:r>
            <a:r>
              <a:rPr lang="en-US" dirty="0" smtClean="0"/>
              <a:t> after elevation:</a:t>
            </a:r>
          </a:p>
          <a:p>
            <a:r>
              <a:rPr lang="en-US" dirty="0" smtClean="0"/>
              <a:t>26.5 </a:t>
            </a:r>
            <a:r>
              <a:rPr lang="en-US" dirty="0" err="1" smtClean="0"/>
              <a:t>hr</a:t>
            </a:r>
            <a:endParaRPr lang="en-US" dirty="0"/>
          </a:p>
        </p:txBody>
      </p:sp>
    </p:spTree>
    <p:extLst>
      <p:ext uri="{BB962C8B-B14F-4D97-AF65-F5344CB8AC3E}">
        <p14:creationId xmlns:p14="http://schemas.microsoft.com/office/powerpoint/2010/main" val="405067890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Horizontal cells:</a:t>
            </a:r>
            <a:br>
              <a:rPr lang="en-US" dirty="0" smtClean="0"/>
            </a:br>
            <a:r>
              <a:rPr lang="en-US" dirty="0" err="1" smtClean="0"/>
              <a:t>goldenvec</a:t>
            </a:r>
            <a:endParaRPr lang="en-US" dirty="0"/>
          </a:p>
        </p:txBody>
      </p:sp>
      <p:sp>
        <p:nvSpPr>
          <p:cNvPr id="3" name="Content Placeholder 2"/>
          <p:cNvSpPr>
            <a:spLocks noGrp="1"/>
          </p:cNvSpPr>
          <p:nvPr>
            <p:ph idx="1"/>
          </p:nvPr>
        </p:nvSpPr>
        <p:spPr>
          <a:xfrm>
            <a:off x="457200" y="1752600"/>
            <a:ext cx="8229600" cy="4705145"/>
          </a:xfrm>
        </p:spPr>
        <p:txBody>
          <a:bodyPr>
            <a:normAutofit/>
          </a:bodyPr>
          <a:lstStyle/>
          <a:p>
            <a:r>
              <a:rPr lang="en-US" dirty="0" smtClean="0"/>
              <a:t>Design of horizontal cell:</a:t>
            </a:r>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r>
              <a:rPr lang="en-US" dirty="0" err="1" smtClean="0"/>
              <a:t>Goldenvec</a:t>
            </a:r>
            <a:r>
              <a:rPr lang="en-US" dirty="0" smtClean="0"/>
              <a:t> had a lifetime of 10.6 hr.</a:t>
            </a:r>
            <a:endParaRPr lang="en-US" dirty="0"/>
          </a:p>
        </p:txBody>
      </p:sp>
      <p:pic>
        <p:nvPicPr>
          <p:cNvPr id="4" name="Picture 3" descr="goldenvec.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8438" y="2462409"/>
            <a:ext cx="3898900" cy="3149600"/>
          </a:xfrm>
          <a:prstGeom prst="rect">
            <a:avLst/>
          </a:prstGeom>
        </p:spPr>
      </p:pic>
      <p:cxnSp>
        <p:nvCxnSpPr>
          <p:cNvPr id="8" name="Straight Connector 7"/>
          <p:cNvCxnSpPr/>
          <p:nvPr/>
        </p:nvCxnSpPr>
        <p:spPr>
          <a:xfrm>
            <a:off x="3277888" y="2516073"/>
            <a:ext cx="2642237" cy="0"/>
          </a:xfrm>
          <a:prstGeom prst="line">
            <a:avLst/>
          </a:prstGeom>
          <a:ln>
            <a:solidFill>
              <a:srgbClr val="0000FF"/>
            </a:solidFill>
          </a:ln>
        </p:spPr>
        <p:style>
          <a:lnRef idx="2">
            <a:schemeClr val="accent2"/>
          </a:lnRef>
          <a:fillRef idx="0">
            <a:schemeClr val="accent2"/>
          </a:fillRef>
          <a:effectRef idx="1">
            <a:schemeClr val="accent2"/>
          </a:effectRef>
          <a:fontRef idx="minor">
            <a:schemeClr val="tx1"/>
          </a:fontRef>
        </p:style>
      </p:cxnSp>
      <p:cxnSp>
        <p:nvCxnSpPr>
          <p:cNvPr id="9" name="Straight Connector 8"/>
          <p:cNvCxnSpPr/>
          <p:nvPr/>
        </p:nvCxnSpPr>
        <p:spPr>
          <a:xfrm>
            <a:off x="3238300" y="5226528"/>
            <a:ext cx="2642237" cy="0"/>
          </a:xfrm>
          <a:prstGeom prst="line">
            <a:avLst/>
          </a:prstGeom>
          <a:ln>
            <a:solidFill>
              <a:srgbClr val="0000FF"/>
            </a:solidFill>
          </a:ln>
        </p:spPr>
        <p:style>
          <a:lnRef idx="2">
            <a:schemeClr val="accent2"/>
          </a:lnRef>
          <a:fillRef idx="0">
            <a:schemeClr val="accent2"/>
          </a:fillRef>
          <a:effectRef idx="1">
            <a:schemeClr val="accent2"/>
          </a:effectRef>
          <a:fontRef idx="minor">
            <a:schemeClr val="tx1"/>
          </a:fontRef>
        </p:style>
      </p:cxnSp>
      <p:cxnSp>
        <p:nvCxnSpPr>
          <p:cNvPr id="11" name="Straight Arrow Connector 10"/>
          <p:cNvCxnSpPr/>
          <p:nvPr/>
        </p:nvCxnSpPr>
        <p:spPr>
          <a:xfrm>
            <a:off x="5633956" y="2516073"/>
            <a:ext cx="17886" cy="2710455"/>
          </a:xfrm>
          <a:prstGeom prst="straightConnector1">
            <a:avLst/>
          </a:prstGeom>
          <a:ln>
            <a:solidFill>
              <a:srgbClr val="0000FF"/>
            </a:solidFill>
            <a:headEnd type="arrow"/>
            <a:tailEnd type="arrow"/>
          </a:ln>
        </p:spPr>
        <p:style>
          <a:lnRef idx="2">
            <a:schemeClr val="accent2"/>
          </a:lnRef>
          <a:fillRef idx="0">
            <a:schemeClr val="accent2"/>
          </a:fillRef>
          <a:effectRef idx="1">
            <a:schemeClr val="accent2"/>
          </a:effectRef>
          <a:fontRef idx="minor">
            <a:schemeClr val="tx1"/>
          </a:fontRef>
        </p:style>
      </p:cxnSp>
      <p:sp>
        <p:nvSpPr>
          <p:cNvPr id="12" name="TextBox 11"/>
          <p:cNvSpPr txBox="1"/>
          <p:nvPr/>
        </p:nvSpPr>
        <p:spPr>
          <a:xfrm>
            <a:off x="5920124" y="3076820"/>
            <a:ext cx="2766675" cy="923330"/>
          </a:xfrm>
          <a:prstGeom prst="rect">
            <a:avLst/>
          </a:prstGeom>
          <a:noFill/>
        </p:spPr>
        <p:txBody>
          <a:bodyPr wrap="square" rtlCol="0">
            <a:spAutoFit/>
          </a:bodyPr>
          <a:lstStyle/>
          <a:p>
            <a:r>
              <a:rPr lang="en-US" dirty="0" smtClean="0"/>
              <a:t>Overall vertical length reduced from 15.75’’ to roughly 10’’.</a:t>
            </a:r>
            <a:endParaRPr lang="en-US" dirty="0"/>
          </a:p>
        </p:txBody>
      </p:sp>
    </p:spTree>
    <p:extLst>
      <p:ext uri="{BB962C8B-B14F-4D97-AF65-F5344CB8AC3E}">
        <p14:creationId xmlns:p14="http://schemas.microsoft.com/office/powerpoint/2010/main" val="326944728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goldenvec2</a:t>
            </a:r>
            <a:endParaRPr lang="en-US" dirty="0"/>
          </a:p>
        </p:txBody>
      </p:sp>
      <p:sp>
        <p:nvSpPr>
          <p:cNvPr id="3" name="Content Placeholder 2"/>
          <p:cNvSpPr>
            <a:spLocks noGrp="1"/>
          </p:cNvSpPr>
          <p:nvPr>
            <p:ph idx="1"/>
          </p:nvPr>
        </p:nvSpPr>
        <p:spPr>
          <a:xfrm>
            <a:off x="457200" y="1752600"/>
            <a:ext cx="8229600" cy="5105400"/>
          </a:xfrm>
        </p:spPr>
        <p:txBody>
          <a:bodyPr>
            <a:normAutofit/>
          </a:bodyPr>
          <a:lstStyle/>
          <a:p>
            <a:r>
              <a:rPr lang="en-US" sz="2000" dirty="0" smtClean="0"/>
              <a:t>Same design as </a:t>
            </a:r>
            <a:r>
              <a:rPr lang="en-US" sz="2000" dirty="0" err="1" smtClean="0"/>
              <a:t>Goldenvec</a:t>
            </a:r>
            <a:r>
              <a:rPr lang="en-US" sz="2000" dirty="0" smtClean="0"/>
              <a:t>.</a:t>
            </a:r>
          </a:p>
          <a:p>
            <a:r>
              <a:rPr lang="en-US" sz="2000" dirty="0" smtClean="0"/>
              <a:t>Filled with cryogenic trap instead of noble gas purifier because of the success with Protovec2.</a:t>
            </a:r>
          </a:p>
          <a:p>
            <a:r>
              <a:rPr lang="en-US" sz="2000" dirty="0" smtClean="0"/>
              <a:t>Lifetime increased to 15.6 </a:t>
            </a:r>
            <a:r>
              <a:rPr lang="en-US" sz="2000" dirty="0" err="1" smtClean="0"/>
              <a:t>hr</a:t>
            </a:r>
            <a:r>
              <a:rPr lang="en-US" sz="2000" dirty="0" smtClean="0"/>
              <a:t>, longest we have to date.</a:t>
            </a:r>
          </a:p>
          <a:p>
            <a:endParaRPr lang="en-US" sz="2000" dirty="0"/>
          </a:p>
          <a:p>
            <a:endParaRPr lang="en-US" sz="2000" dirty="0" smtClean="0"/>
          </a:p>
          <a:p>
            <a:endParaRPr lang="en-US" sz="2000" dirty="0"/>
          </a:p>
          <a:p>
            <a:endParaRPr lang="en-US" sz="2000" dirty="0" smtClean="0"/>
          </a:p>
          <a:p>
            <a:endParaRPr lang="en-US" sz="2000" dirty="0"/>
          </a:p>
          <a:p>
            <a:endParaRPr lang="en-US" sz="2000" dirty="0" smtClean="0"/>
          </a:p>
          <a:p>
            <a:endParaRPr lang="en-US" sz="2000" dirty="0" smtClean="0"/>
          </a:p>
          <a:p>
            <a:endParaRPr lang="en-US" sz="2000" dirty="0"/>
          </a:p>
          <a:p>
            <a:r>
              <a:rPr lang="en-US" sz="2000" dirty="0" smtClean="0"/>
              <a:t>All metal cells afterwards were filled with cryogenic trap.</a:t>
            </a:r>
            <a:endParaRPr lang="en-US" sz="2000" dirty="0"/>
          </a:p>
        </p:txBody>
      </p:sp>
      <p:pic>
        <p:nvPicPr>
          <p:cNvPr id="4" name="Picture 3" descr="GV2 Early SD.pdf"/>
          <p:cNvPicPr>
            <a:picLocks noChangeAspect="1"/>
          </p:cNvPicPr>
          <p:nvPr/>
        </p:nvPicPr>
        <p:blipFill rotWithShape="1">
          <a:blip r:embed="rId3">
            <a:extLst>
              <a:ext uri="{28A0092B-C50C-407E-A947-70E740481C1C}">
                <a14:useLocalDpi xmlns:a14="http://schemas.microsoft.com/office/drawing/2010/main" val="0"/>
              </a:ext>
            </a:extLst>
          </a:blip>
          <a:srcRect t="31440" b="31365"/>
          <a:stretch/>
        </p:blipFill>
        <p:spPr>
          <a:xfrm>
            <a:off x="1350623" y="3266616"/>
            <a:ext cx="5309006" cy="2555444"/>
          </a:xfrm>
          <a:prstGeom prst="rect">
            <a:avLst/>
          </a:prstGeom>
        </p:spPr>
      </p:pic>
    </p:spTree>
    <p:extLst>
      <p:ext uri="{BB962C8B-B14F-4D97-AF65-F5344CB8AC3E}">
        <p14:creationId xmlns:p14="http://schemas.microsoft.com/office/powerpoint/2010/main" val="57568731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Ge180 cells:</a:t>
            </a:r>
            <a:br>
              <a:rPr lang="en-US" dirty="0" smtClean="0"/>
            </a:br>
            <a:r>
              <a:rPr lang="en-US" dirty="0" smtClean="0"/>
              <a:t>goldenvec180 and goldenvec360</a:t>
            </a:r>
            <a:endParaRPr lang="en-US" dirty="0"/>
          </a:p>
        </p:txBody>
      </p:sp>
      <p:sp>
        <p:nvSpPr>
          <p:cNvPr id="3" name="Content Placeholder 2"/>
          <p:cNvSpPr>
            <a:spLocks noGrp="1"/>
          </p:cNvSpPr>
          <p:nvPr>
            <p:ph idx="1"/>
          </p:nvPr>
        </p:nvSpPr>
        <p:spPr/>
        <p:txBody>
          <a:bodyPr/>
          <a:lstStyle/>
          <a:p>
            <a:r>
              <a:rPr lang="en-US" dirty="0" smtClean="0"/>
              <a:t>It was widely acknowledged that GE180 had less wall relaxation compared to Pyrex.</a:t>
            </a:r>
          </a:p>
          <a:p>
            <a:r>
              <a:rPr lang="en-US" dirty="0" smtClean="0"/>
              <a:t>Goldenvec180 and Goldenvec360 followed the same design as </a:t>
            </a:r>
            <a:r>
              <a:rPr lang="en-US" dirty="0" err="1" smtClean="0"/>
              <a:t>Goldenvec</a:t>
            </a:r>
            <a:r>
              <a:rPr lang="en-US" dirty="0" smtClean="0"/>
              <a:t>.</a:t>
            </a:r>
          </a:p>
          <a:p>
            <a:r>
              <a:rPr lang="en-US" dirty="0" smtClean="0"/>
              <a:t>Corning 7052 was used as the transition glass to bond OFHC copper to GE180.</a:t>
            </a:r>
          </a:p>
          <a:p>
            <a:r>
              <a:rPr lang="en-US" dirty="0" smtClean="0"/>
              <a:t>Measured lifetime was 4.43 </a:t>
            </a:r>
            <a:r>
              <a:rPr lang="en-US" dirty="0" err="1" smtClean="0"/>
              <a:t>hr</a:t>
            </a:r>
            <a:r>
              <a:rPr lang="en-US" dirty="0" smtClean="0"/>
              <a:t> for Goldenvec180 and 3.01 </a:t>
            </a:r>
            <a:r>
              <a:rPr lang="en-US" dirty="0" err="1" smtClean="0"/>
              <a:t>hr</a:t>
            </a:r>
            <a:r>
              <a:rPr lang="en-US" dirty="0" smtClean="0"/>
              <a:t> for Goldenvec360.</a:t>
            </a:r>
          </a:p>
          <a:p>
            <a:r>
              <a:rPr lang="en-US" dirty="0" smtClean="0"/>
              <a:t>Was it the transition glass, the melt of GE180 or insufficient </a:t>
            </a:r>
            <a:r>
              <a:rPr lang="en-US" dirty="0" smtClean="0"/>
              <a:t>annealing?</a:t>
            </a:r>
            <a:endParaRPr lang="en-US" dirty="0"/>
          </a:p>
        </p:txBody>
      </p:sp>
    </p:spTree>
    <p:extLst>
      <p:ext uri="{BB962C8B-B14F-4D97-AF65-F5344CB8AC3E}">
        <p14:creationId xmlns:p14="http://schemas.microsoft.com/office/powerpoint/2010/main" val="26541005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 on transition glass</a:t>
            </a:r>
            <a:endParaRPr lang="en-US" dirty="0"/>
          </a:p>
        </p:txBody>
      </p:sp>
      <p:sp>
        <p:nvSpPr>
          <p:cNvPr id="3" name="Content Placeholder 2"/>
          <p:cNvSpPr>
            <a:spLocks noGrp="1"/>
          </p:cNvSpPr>
          <p:nvPr>
            <p:ph idx="1"/>
          </p:nvPr>
        </p:nvSpPr>
        <p:spPr/>
        <p:txBody>
          <a:bodyPr>
            <a:normAutofit/>
          </a:bodyPr>
          <a:lstStyle/>
          <a:p>
            <a:r>
              <a:rPr lang="en-US" dirty="0" smtClean="0"/>
              <a:t>Two test cells were made with canary glass (uranium glass) because of our previous experience with it.</a:t>
            </a:r>
          </a:p>
          <a:p>
            <a:r>
              <a:rPr lang="en-US" dirty="0" smtClean="0"/>
              <a:t>One cell had vertical configuration with Pyrex and one had horizontal configuration with GE180.</a:t>
            </a:r>
          </a:p>
          <a:p>
            <a:r>
              <a:rPr lang="en-US" dirty="0" smtClean="0"/>
              <a:t>Pyrex cell had 22.7 </a:t>
            </a:r>
            <a:r>
              <a:rPr lang="en-US" dirty="0" err="1" smtClean="0"/>
              <a:t>hr</a:t>
            </a:r>
            <a:r>
              <a:rPr lang="en-US" dirty="0" smtClean="0"/>
              <a:t> lifetime even though uranium is paramagnetic.</a:t>
            </a:r>
          </a:p>
          <a:p>
            <a:r>
              <a:rPr lang="en-US" dirty="0" smtClean="0"/>
              <a:t>GE180 cell was prepared the same way as Goldenvec2 and had 6.39 </a:t>
            </a:r>
            <a:r>
              <a:rPr lang="en-US" dirty="0" err="1" smtClean="0"/>
              <a:t>hr</a:t>
            </a:r>
            <a:r>
              <a:rPr lang="en-US" dirty="0" smtClean="0"/>
              <a:t> lifetime without metal.</a:t>
            </a:r>
          </a:p>
        </p:txBody>
      </p:sp>
      <p:sp>
        <p:nvSpPr>
          <p:cNvPr id="4" name="TextBox 3"/>
          <p:cNvSpPr txBox="1"/>
          <p:nvPr/>
        </p:nvSpPr>
        <p:spPr>
          <a:xfrm>
            <a:off x="426128" y="5779033"/>
            <a:ext cx="8025736" cy="461665"/>
          </a:xfrm>
          <a:prstGeom prst="rect">
            <a:avLst/>
          </a:prstGeom>
          <a:noFill/>
        </p:spPr>
        <p:txBody>
          <a:bodyPr wrap="square" rtlCol="0">
            <a:spAutoFit/>
          </a:bodyPr>
          <a:lstStyle/>
          <a:p>
            <a:r>
              <a:rPr lang="en-US" sz="2400" dirty="0" smtClean="0">
                <a:solidFill>
                  <a:srgbClr val="FF0000"/>
                </a:solidFill>
              </a:rPr>
              <a:t>Problem is likely to be directly related to GE180 itself!</a:t>
            </a:r>
            <a:endParaRPr lang="en-US" sz="2400" dirty="0">
              <a:solidFill>
                <a:srgbClr val="FF0000"/>
              </a:solidFill>
            </a:endParaRPr>
          </a:p>
        </p:txBody>
      </p:sp>
      <p:sp>
        <p:nvSpPr>
          <p:cNvPr id="5" name="TextBox 4"/>
          <p:cNvSpPr txBox="1"/>
          <p:nvPr/>
        </p:nvSpPr>
        <p:spPr>
          <a:xfrm>
            <a:off x="9406309" y="5318918"/>
            <a:ext cx="184666"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05992080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glass or the annealing</a:t>
            </a:r>
            <a:endParaRPr lang="en-US" dirty="0"/>
          </a:p>
        </p:txBody>
      </p:sp>
      <p:sp>
        <p:nvSpPr>
          <p:cNvPr id="3" name="Content Placeholder 2"/>
          <p:cNvSpPr>
            <a:spLocks noGrp="1"/>
          </p:cNvSpPr>
          <p:nvPr>
            <p:ph idx="1"/>
          </p:nvPr>
        </p:nvSpPr>
        <p:spPr>
          <a:xfrm>
            <a:off x="457200" y="1752600"/>
            <a:ext cx="4549681" cy="4373563"/>
          </a:xfrm>
        </p:spPr>
        <p:txBody>
          <a:bodyPr/>
          <a:lstStyle/>
          <a:p>
            <a:r>
              <a:rPr lang="en-US" dirty="0" smtClean="0"/>
              <a:t>A spherical GE180 cell was made.</a:t>
            </a:r>
          </a:p>
          <a:p>
            <a:r>
              <a:rPr lang="en-US" dirty="0" smtClean="0"/>
              <a:t>The measured lifetime was 72 </a:t>
            </a:r>
            <a:r>
              <a:rPr lang="en-US" dirty="0" err="1" smtClean="0"/>
              <a:t>hr</a:t>
            </a:r>
            <a:r>
              <a:rPr lang="en-US" dirty="0" smtClean="0"/>
              <a:t> so it’s not the glass itself.</a:t>
            </a:r>
          </a:p>
          <a:p>
            <a:r>
              <a:rPr lang="en-US" dirty="0" smtClean="0"/>
              <a:t>Was it due to insufficient annealing?</a:t>
            </a:r>
            <a:endParaRPr lang="en-US" dirty="0" smtClean="0"/>
          </a:p>
          <a:p>
            <a:pPr marL="114300" indent="0">
              <a:buNone/>
            </a:pPr>
            <a:r>
              <a:rPr lang="en-US" dirty="0" smtClean="0"/>
              <a:t>The </a:t>
            </a:r>
            <a:r>
              <a:rPr lang="en-US" dirty="0" smtClean="0"/>
              <a:t>glass directly attached to metal was not placed in oven for annealing.</a:t>
            </a:r>
          </a:p>
          <a:p>
            <a:endParaRPr lang="en-US" dirty="0" smtClean="0"/>
          </a:p>
          <a:p>
            <a:endParaRPr lang="en-US" dirty="0" smtClean="0"/>
          </a:p>
          <a:p>
            <a:endParaRPr lang="en-US" dirty="0"/>
          </a:p>
        </p:txBody>
      </p:sp>
      <p:pic>
        <p:nvPicPr>
          <p:cNvPr id="4" name="Picture 3" descr="GoldenVec 1.jpg"/>
          <p:cNvPicPr>
            <a:picLocks noChangeAspect="1"/>
          </p:cNvPicPr>
          <p:nvPr/>
        </p:nvPicPr>
        <p:blipFill rotWithShape="1">
          <a:blip r:embed="rId2">
            <a:extLst>
              <a:ext uri="{28A0092B-C50C-407E-A947-70E740481C1C}">
                <a14:useLocalDpi xmlns:a14="http://schemas.microsoft.com/office/drawing/2010/main" val="0"/>
              </a:ext>
            </a:extLst>
          </a:blip>
          <a:srcRect r="9679"/>
          <a:stretch/>
        </p:blipFill>
        <p:spPr>
          <a:xfrm rot="16200000">
            <a:off x="4815400" y="2092498"/>
            <a:ext cx="4007495" cy="3327700"/>
          </a:xfrm>
          <a:prstGeom prst="rect">
            <a:avLst/>
          </a:prstGeom>
        </p:spPr>
      </p:pic>
      <p:cxnSp>
        <p:nvCxnSpPr>
          <p:cNvPr id="6" name="Straight Connector 5"/>
          <p:cNvCxnSpPr/>
          <p:nvPr/>
        </p:nvCxnSpPr>
        <p:spPr>
          <a:xfrm flipH="1">
            <a:off x="5724779" y="5006041"/>
            <a:ext cx="18408" cy="1120122"/>
          </a:xfrm>
          <a:prstGeom prst="line">
            <a:avLst/>
          </a:prstGeom>
          <a:ln>
            <a:solidFill>
              <a:srgbClr val="0000FF"/>
            </a:solidFill>
          </a:ln>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8044143" y="5006041"/>
            <a:ext cx="18408" cy="1120122"/>
          </a:xfrm>
          <a:prstGeom prst="line">
            <a:avLst/>
          </a:prstGeom>
          <a:ln>
            <a:solidFill>
              <a:srgbClr val="0000FF"/>
            </a:solidFill>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5927263" y="5613392"/>
            <a:ext cx="2135288" cy="830997"/>
          </a:xfrm>
          <a:prstGeom prst="rect">
            <a:avLst/>
          </a:prstGeom>
          <a:noFill/>
        </p:spPr>
        <p:txBody>
          <a:bodyPr wrap="square" rtlCol="0">
            <a:spAutoFit/>
          </a:bodyPr>
          <a:lstStyle/>
          <a:p>
            <a:r>
              <a:rPr lang="en-US" sz="1600" dirty="0" smtClean="0"/>
              <a:t>Spliced to the cell after the rest of the cell was baked.</a:t>
            </a:r>
            <a:endParaRPr lang="en-US" sz="1600" dirty="0"/>
          </a:p>
        </p:txBody>
      </p:sp>
      <p:cxnSp>
        <p:nvCxnSpPr>
          <p:cNvPr id="11" name="Straight Arrow Connector 10"/>
          <p:cNvCxnSpPr/>
          <p:nvPr/>
        </p:nvCxnSpPr>
        <p:spPr>
          <a:xfrm flipH="1">
            <a:off x="5724779" y="5963078"/>
            <a:ext cx="331338" cy="0"/>
          </a:xfrm>
          <a:prstGeom prst="straightConnector1">
            <a:avLst/>
          </a:prstGeom>
          <a:ln>
            <a:solidFill>
              <a:srgbClr val="0000FF"/>
            </a:solidFill>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7712804" y="5963078"/>
            <a:ext cx="331339" cy="0"/>
          </a:xfrm>
          <a:prstGeom prst="straightConnector1">
            <a:avLst/>
          </a:prstGeom>
          <a:ln>
            <a:solidFill>
              <a:srgbClr val="0000FF"/>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6279023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Goldfinger180</a:t>
            </a:r>
            <a:endParaRPr lang="en-US" dirty="0"/>
          </a:p>
        </p:txBody>
      </p:sp>
      <p:sp>
        <p:nvSpPr>
          <p:cNvPr id="3" name="Content Placeholder 2"/>
          <p:cNvSpPr>
            <a:spLocks noGrp="1"/>
          </p:cNvSpPr>
          <p:nvPr>
            <p:ph idx="1"/>
          </p:nvPr>
        </p:nvSpPr>
        <p:spPr>
          <a:xfrm>
            <a:off x="457200" y="1752600"/>
            <a:ext cx="6464076" cy="4373563"/>
          </a:xfrm>
        </p:spPr>
        <p:txBody>
          <a:bodyPr>
            <a:normAutofit fontScale="85000" lnSpcReduction="10000"/>
          </a:bodyPr>
          <a:lstStyle/>
          <a:p>
            <a:r>
              <a:rPr lang="en-US" dirty="0" smtClean="0"/>
              <a:t>A GE180 with vertical configuration was made.</a:t>
            </a:r>
          </a:p>
          <a:p>
            <a:r>
              <a:rPr lang="en-US" dirty="0" smtClean="0"/>
              <a:t>Our</a:t>
            </a:r>
            <a:r>
              <a:rPr lang="en-US" dirty="0" smtClean="0"/>
              <a:t> </a:t>
            </a:r>
            <a:r>
              <a:rPr lang="en-US" dirty="0" smtClean="0"/>
              <a:t>glassblower minimized the amount of glass that was not placed in oven.</a:t>
            </a:r>
          </a:p>
          <a:p>
            <a:r>
              <a:rPr lang="en-US" dirty="0" smtClean="0"/>
              <a:t>The top </a:t>
            </a:r>
            <a:r>
              <a:rPr lang="en-US" dirty="0" err="1" smtClean="0"/>
              <a:t>Houskeeper</a:t>
            </a:r>
            <a:r>
              <a:rPr lang="en-US" dirty="0" smtClean="0"/>
              <a:t> seal was leaking. The epoxy type sealant </a:t>
            </a:r>
            <a:r>
              <a:rPr lang="en-US" dirty="0" err="1" smtClean="0"/>
              <a:t>Stycast</a:t>
            </a:r>
            <a:r>
              <a:rPr lang="en-US" dirty="0" smtClean="0"/>
              <a:t> 1266 was used to fix it.</a:t>
            </a:r>
          </a:p>
          <a:p>
            <a:r>
              <a:rPr lang="en-US" dirty="0" smtClean="0"/>
              <a:t>The lifetime was 10.4 </a:t>
            </a:r>
            <a:r>
              <a:rPr lang="en-US" dirty="0" err="1" smtClean="0"/>
              <a:t>hr</a:t>
            </a:r>
            <a:r>
              <a:rPr lang="en-US" dirty="0" smtClean="0"/>
              <a:t> before elevation, and 12.4 </a:t>
            </a:r>
            <a:r>
              <a:rPr lang="en-US" dirty="0" err="1" smtClean="0"/>
              <a:t>hr</a:t>
            </a:r>
            <a:r>
              <a:rPr lang="en-US" dirty="0" smtClean="0"/>
              <a:t> after elevation.</a:t>
            </a:r>
          </a:p>
          <a:p>
            <a:r>
              <a:rPr lang="en-US" dirty="0" smtClean="0"/>
              <a:t>Metal end windows are predicted to contribute less than 1/100 hr</a:t>
            </a:r>
            <a:r>
              <a:rPr lang="en-US" baseline="30000" dirty="0" smtClean="0"/>
              <a:t>-1</a:t>
            </a:r>
            <a:r>
              <a:rPr lang="en-US" dirty="0" smtClean="0"/>
              <a:t> relaxation rate.</a:t>
            </a:r>
          </a:p>
          <a:p>
            <a:r>
              <a:rPr lang="en-US" dirty="0" smtClean="0"/>
              <a:t>Proper annealing is very important</a:t>
            </a:r>
            <a:r>
              <a:rPr lang="en-US" dirty="0" smtClean="0"/>
              <a:t>!</a:t>
            </a:r>
          </a:p>
          <a:p>
            <a:r>
              <a:rPr lang="en-US" dirty="0" smtClean="0"/>
              <a:t>We have developed techniques to incorporate metal without introducing significant relaxation!</a:t>
            </a:r>
            <a:endParaRPr lang="en-US" dirty="0"/>
          </a:p>
        </p:txBody>
      </p:sp>
      <p:pic>
        <p:nvPicPr>
          <p:cNvPr id="4" name="Picture 3"/>
          <p:cNvPicPr>
            <a:picLocks noChangeAspect="1"/>
          </p:cNvPicPr>
          <p:nvPr/>
        </p:nvPicPr>
        <p:blipFill>
          <a:blip r:embed="rId2"/>
          <a:stretch>
            <a:fillRect/>
          </a:stretch>
        </p:blipFill>
        <p:spPr>
          <a:xfrm>
            <a:off x="7181736" y="1752600"/>
            <a:ext cx="1078756" cy="4373563"/>
          </a:xfrm>
          <a:prstGeom prst="rect">
            <a:avLst/>
          </a:prstGeom>
        </p:spPr>
      </p:pic>
    </p:spTree>
    <p:extLst>
      <p:ext uri="{BB962C8B-B14F-4D97-AF65-F5344CB8AC3E}">
        <p14:creationId xmlns:p14="http://schemas.microsoft.com/office/powerpoint/2010/main" val="31469770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Pyrex cells with titanium</a:t>
            </a:r>
            <a:endParaRPr lang="en-US" dirty="0"/>
          </a:p>
        </p:txBody>
      </p:sp>
      <p:sp>
        <p:nvSpPr>
          <p:cNvPr id="3" name="Content Placeholder 2"/>
          <p:cNvSpPr>
            <a:spLocks noGrp="1"/>
          </p:cNvSpPr>
          <p:nvPr>
            <p:ph idx="1"/>
          </p:nvPr>
        </p:nvSpPr>
        <p:spPr>
          <a:xfrm>
            <a:off x="457200" y="1752600"/>
            <a:ext cx="6353630" cy="4373563"/>
          </a:xfrm>
        </p:spPr>
        <p:txBody>
          <a:bodyPr/>
          <a:lstStyle/>
          <a:p>
            <a:r>
              <a:rPr lang="en-US" dirty="0" smtClean="0"/>
              <a:t>Titan </a:t>
            </a:r>
            <a:r>
              <a:rPr lang="en-US" dirty="0" smtClean="0"/>
              <a:t>was a Pyrex cell with titanium tube and vertical configuration.</a:t>
            </a:r>
          </a:p>
          <a:p>
            <a:r>
              <a:rPr lang="en-US" dirty="0" smtClean="0"/>
              <a:t>Its lifetime was so short that no </a:t>
            </a:r>
            <a:r>
              <a:rPr lang="en-US" dirty="0" err="1" smtClean="0"/>
              <a:t>spindown</a:t>
            </a:r>
            <a:r>
              <a:rPr lang="en-US" dirty="0" smtClean="0"/>
              <a:t> was obtained.</a:t>
            </a:r>
          </a:p>
        </p:txBody>
      </p:sp>
      <p:pic>
        <p:nvPicPr>
          <p:cNvPr id="4" name="Picture 3" descr="Titan.jpg"/>
          <p:cNvPicPr>
            <a:picLocks noChangeAspect="1"/>
          </p:cNvPicPr>
          <p:nvPr/>
        </p:nvPicPr>
        <p:blipFill rotWithShape="1">
          <a:blip r:embed="rId2">
            <a:extLst>
              <a:ext uri="{28A0092B-C50C-407E-A947-70E740481C1C}">
                <a14:useLocalDpi xmlns:a14="http://schemas.microsoft.com/office/drawing/2010/main" val="0"/>
              </a:ext>
            </a:extLst>
          </a:blip>
          <a:srcRect l="30788" r="32661"/>
          <a:stretch/>
        </p:blipFill>
        <p:spPr>
          <a:xfrm>
            <a:off x="7317287" y="1798399"/>
            <a:ext cx="1194334" cy="4356743"/>
          </a:xfrm>
          <a:prstGeom prst="rect">
            <a:avLst/>
          </a:prstGeom>
        </p:spPr>
      </p:pic>
    </p:spTree>
    <p:extLst>
      <p:ext uri="{BB962C8B-B14F-4D97-AF65-F5344CB8AC3E}">
        <p14:creationId xmlns:p14="http://schemas.microsoft.com/office/powerpoint/2010/main" val="261081219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Pyrex cells with titanium</a:t>
            </a:r>
          </a:p>
        </p:txBody>
      </p:sp>
      <p:sp>
        <p:nvSpPr>
          <p:cNvPr id="3" name="Content Placeholder 2"/>
          <p:cNvSpPr>
            <a:spLocks noGrp="1"/>
          </p:cNvSpPr>
          <p:nvPr>
            <p:ph idx="1"/>
          </p:nvPr>
        </p:nvSpPr>
        <p:spPr>
          <a:xfrm>
            <a:off x="457200" y="1752600"/>
            <a:ext cx="4341998" cy="4373563"/>
          </a:xfrm>
        </p:spPr>
        <p:txBody>
          <a:bodyPr/>
          <a:lstStyle/>
          <a:p>
            <a:r>
              <a:rPr lang="en-US" dirty="0" err="1" smtClean="0"/>
              <a:t>Titanvec</a:t>
            </a:r>
            <a:r>
              <a:rPr lang="en-US" dirty="0" smtClean="0"/>
              <a:t> was a horizontal Pyrex cell with gold-coated titanium tube.</a:t>
            </a:r>
          </a:p>
          <a:p>
            <a:r>
              <a:rPr lang="en-US" dirty="0" smtClean="0"/>
              <a:t>Gold started to peel off of titanium tube during ultrasonic cleaning.</a:t>
            </a:r>
          </a:p>
          <a:p>
            <a:r>
              <a:rPr lang="en-US" dirty="0" smtClean="0"/>
              <a:t>The measured lifetime was 0.52 hr.</a:t>
            </a:r>
            <a:endParaRPr lang="en-US" dirty="0"/>
          </a:p>
        </p:txBody>
      </p:sp>
      <p:pic>
        <p:nvPicPr>
          <p:cNvPr id="4" name="Content Placeholder 2" descr="TitanVec.jpg"/>
          <p:cNvPicPr>
            <a:picLocks noChangeAspect="1"/>
          </p:cNvPicPr>
          <p:nvPr/>
        </p:nvPicPr>
        <p:blipFill>
          <a:blip r:embed="rId2">
            <a:extLst>
              <a:ext uri="{28A0092B-C50C-407E-A947-70E740481C1C}">
                <a14:useLocalDpi xmlns:a14="http://schemas.microsoft.com/office/drawing/2010/main" val="0"/>
              </a:ext>
            </a:extLst>
          </a:blip>
          <a:srcRect t="7975" b="7975"/>
          <a:stretch>
            <a:fillRect/>
          </a:stretch>
        </p:blipFill>
        <p:spPr>
          <a:xfrm>
            <a:off x="4799198" y="1798399"/>
            <a:ext cx="3887602" cy="4356743"/>
          </a:xfrm>
          <a:prstGeom prst="rect">
            <a:avLst/>
          </a:prstGeom>
        </p:spPr>
      </p:pic>
    </p:spTree>
    <p:extLst>
      <p:ext uri="{BB962C8B-B14F-4D97-AF65-F5344CB8AC3E}">
        <p14:creationId xmlns:p14="http://schemas.microsoft.com/office/powerpoint/2010/main" val="27933364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Effective luminosity</a:t>
            </a:r>
            <a:endParaRPr lang="en-US" dirty="0"/>
          </a:p>
        </p:txBody>
      </p:sp>
      <p:sp>
        <p:nvSpPr>
          <p:cNvPr id="3" name="Content Placeholder 2"/>
          <p:cNvSpPr>
            <a:spLocks noGrp="1"/>
          </p:cNvSpPr>
          <p:nvPr>
            <p:ph idx="1"/>
          </p:nvPr>
        </p:nvSpPr>
        <p:spPr>
          <a:xfrm>
            <a:off x="291785" y="1752600"/>
            <a:ext cx="8564722" cy="4373563"/>
          </a:xfrm>
        </p:spPr>
        <p:txBody>
          <a:bodyPr>
            <a:normAutofit/>
          </a:bodyPr>
          <a:lstStyle/>
          <a:p>
            <a:pPr marL="114300" indent="0">
              <a:buNone/>
            </a:pPr>
            <a:r>
              <a:rPr lang="en-US" sz="2000" dirty="0" smtClean="0"/>
              <a:t>In a double-spin asymmetry experiment, the measured asymmetry is</a:t>
            </a:r>
          </a:p>
          <a:p>
            <a:endParaRPr lang="en-US" sz="2000" dirty="0"/>
          </a:p>
          <a:p>
            <a:endParaRPr lang="en-US" sz="2000" dirty="0" smtClean="0"/>
          </a:p>
          <a:p>
            <a:endParaRPr lang="en-US" sz="2000" dirty="0"/>
          </a:p>
          <a:p>
            <a:pPr marL="114300" indent="0">
              <a:buNone/>
            </a:pPr>
            <a:r>
              <a:rPr lang="en-US" sz="2000" dirty="0" smtClean="0"/>
              <a:t>                                          where </a:t>
            </a:r>
          </a:p>
          <a:p>
            <a:pPr marL="114300" indent="0">
              <a:buNone/>
            </a:pPr>
            <a:r>
              <a:rPr lang="en-US" sz="2000" dirty="0" smtClean="0"/>
              <a:t>           </a:t>
            </a:r>
          </a:p>
          <a:p>
            <a:pPr marL="114300" indent="0">
              <a:buNone/>
            </a:pPr>
            <a:endParaRPr lang="en-US" sz="2000" dirty="0" smtClean="0"/>
          </a:p>
          <a:p>
            <a:pPr marL="114300" indent="0">
              <a:buNone/>
            </a:pPr>
            <a:r>
              <a:rPr lang="en-US" sz="2000" dirty="0" smtClean="0"/>
              <a:t>with L and t being luminosity and experiment duration, respectively</a:t>
            </a:r>
          </a:p>
          <a:p>
            <a:pPr marL="114300" indent="0">
              <a:buNone/>
            </a:pPr>
            <a:endParaRPr lang="en-US" sz="2000" dirty="0"/>
          </a:p>
          <a:p>
            <a:pPr marL="114300" indent="0">
              <a:buNone/>
            </a:pPr>
            <a:r>
              <a:rPr lang="en-US" sz="2000" dirty="0" smtClean="0"/>
              <a:t>                                                               Effective luminosity </a:t>
            </a:r>
            <a:endParaRPr lang="en-US" sz="2000" dirty="0"/>
          </a:p>
        </p:txBody>
      </p:sp>
      <p:graphicFrame>
        <p:nvGraphicFramePr>
          <p:cNvPr id="4" name="Object 3"/>
          <p:cNvGraphicFramePr>
            <a:graphicFrameLocks noChangeAspect="1"/>
          </p:cNvGraphicFramePr>
          <p:nvPr>
            <p:extLst>
              <p:ext uri="{D42A27DB-BD31-4B8C-83A1-F6EECF244321}">
                <p14:modId xmlns:p14="http://schemas.microsoft.com/office/powerpoint/2010/main" val="3655754626"/>
              </p:ext>
            </p:extLst>
          </p:nvPr>
        </p:nvGraphicFramePr>
        <p:xfrm>
          <a:off x="4514850" y="3346450"/>
          <a:ext cx="114300" cy="165100"/>
        </p:xfrm>
        <a:graphic>
          <a:graphicData uri="http://schemas.openxmlformats.org/presentationml/2006/ole">
            <mc:AlternateContent xmlns:mc="http://schemas.openxmlformats.org/markup-compatibility/2006">
              <mc:Choice xmlns:v="urn:schemas-microsoft-com:vml" Requires="v">
                <p:oleObj spid="_x0000_s2213" name="Equation" r:id="rId4" imgW="114300" imgH="165100" progId="Equation.3">
                  <p:embed/>
                </p:oleObj>
              </mc:Choice>
              <mc:Fallback>
                <p:oleObj name="Equation" r:id="rId4" imgW="114300" imgH="165100" progId="Equation.3">
                  <p:embed/>
                  <p:pic>
                    <p:nvPicPr>
                      <p:cNvPr id="0" name=""/>
                      <p:cNvPicPr/>
                      <p:nvPr/>
                    </p:nvPicPr>
                    <p:blipFill>
                      <a:blip r:embed="rId5"/>
                      <a:stretch>
                        <a:fillRect/>
                      </a:stretch>
                    </p:blipFill>
                    <p:spPr>
                      <a:xfrm>
                        <a:off x="4514850" y="3346450"/>
                        <a:ext cx="114300" cy="165100"/>
                      </a:xfrm>
                      <a:prstGeom prst="rect">
                        <a:avLst/>
                      </a:prstGeom>
                    </p:spPr>
                  </p:pic>
                </p:oleObj>
              </mc:Fallback>
            </mc:AlternateContent>
          </a:graphicData>
        </a:graphic>
      </p:graphicFrame>
      <p:pic>
        <p:nvPicPr>
          <p:cNvPr id="5"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3258" y="2510972"/>
            <a:ext cx="3248780" cy="5733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13258" y="3254171"/>
            <a:ext cx="2433019" cy="877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295572" y="3428612"/>
            <a:ext cx="1004386" cy="3731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918607" y="3915979"/>
            <a:ext cx="1758315" cy="452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13258" y="4891245"/>
            <a:ext cx="2852392" cy="12349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4" name="Straight Arrow Connector 13"/>
          <p:cNvCxnSpPr/>
          <p:nvPr/>
        </p:nvCxnSpPr>
        <p:spPr>
          <a:xfrm flipH="1">
            <a:off x="3665650" y="5594515"/>
            <a:ext cx="1260353" cy="188772"/>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1026667117"/>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Thank you!</a:t>
            </a:r>
            <a:endParaRPr lang="en-US" dirty="0"/>
          </a:p>
        </p:txBody>
      </p:sp>
    </p:spTree>
    <p:extLst>
      <p:ext uri="{BB962C8B-B14F-4D97-AF65-F5344CB8AC3E}">
        <p14:creationId xmlns:p14="http://schemas.microsoft.com/office/powerpoint/2010/main" val="235954914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Elastic form factor of neutron</a:t>
            </a:r>
            <a:endParaRPr lang="en-US" dirty="0"/>
          </a:p>
        </p:txBody>
      </p:sp>
      <p:sp>
        <p:nvSpPr>
          <p:cNvPr id="3" name="Content Placeholder 2"/>
          <p:cNvSpPr>
            <a:spLocks noGrp="1"/>
          </p:cNvSpPr>
          <p:nvPr>
            <p:ph idx="1"/>
          </p:nvPr>
        </p:nvSpPr>
        <p:spPr>
          <a:xfrm>
            <a:off x="457200" y="1956365"/>
            <a:ext cx="8229600" cy="4169798"/>
          </a:xfrm>
        </p:spPr>
        <p:txBody>
          <a:bodyPr/>
          <a:lstStyle/>
          <a:p>
            <a:pPr marL="114300" indent="0">
              <a:buNone/>
            </a:pPr>
            <a:r>
              <a:rPr lang="en-US" dirty="0" smtClean="0"/>
              <a:t>The Fourier transform of elastic form factor provides information of the charge distribution inside neutron.</a:t>
            </a:r>
          </a:p>
          <a:p>
            <a:pPr marL="114300" indent="0">
              <a:buNone/>
            </a:pPr>
            <a:endParaRPr lang="en-US" dirty="0"/>
          </a:p>
          <a:p>
            <a:pPr marL="114300" indent="0">
              <a:buNone/>
            </a:pPr>
            <a:endParaRPr lang="en-US" dirty="0" smtClean="0"/>
          </a:p>
          <a:p>
            <a:pPr marL="114300" indent="0">
              <a:buNone/>
            </a:pPr>
            <a:endParaRPr lang="en-US" dirty="0"/>
          </a:p>
          <a:p>
            <a:pPr marL="114300" indent="0">
              <a:buNone/>
            </a:pPr>
            <a:endParaRPr lang="en-US" dirty="0" smtClean="0"/>
          </a:p>
          <a:p>
            <a:pPr marL="114300" indent="0">
              <a:buNone/>
            </a:pPr>
            <a:endParaRPr lang="en-US" dirty="0"/>
          </a:p>
          <a:p>
            <a:pPr marL="114300" indent="0">
              <a:buNone/>
            </a:pPr>
            <a:endParaRPr lang="en-US" dirty="0" smtClean="0"/>
          </a:p>
          <a:p>
            <a:pPr marL="114300" indent="0">
              <a:buNone/>
            </a:pPr>
            <a:endParaRPr lang="en-US" dirty="0" smtClean="0"/>
          </a:p>
          <a:p>
            <a:pPr marL="114300" indent="0">
              <a:buNone/>
            </a:pPr>
            <a:endParaRPr lang="en-US" dirty="0" smtClean="0"/>
          </a:p>
          <a:p>
            <a:endParaRPr lang="en-US" dirty="0" smtClean="0"/>
          </a:p>
        </p:txBody>
      </p:sp>
      <p:grpSp>
        <p:nvGrpSpPr>
          <p:cNvPr id="5" name="Group 4"/>
          <p:cNvGrpSpPr>
            <a:grpSpLocks/>
          </p:cNvGrpSpPr>
          <p:nvPr/>
        </p:nvGrpSpPr>
        <p:grpSpPr bwMode="auto">
          <a:xfrm>
            <a:off x="1854260" y="3026739"/>
            <a:ext cx="5105400" cy="2971800"/>
            <a:chOff x="0" y="0"/>
            <a:chExt cx="3960" cy="2808"/>
          </a:xfrm>
        </p:grpSpPr>
        <p:pic>
          <p:nvPicPr>
            <p:cNvPr id="6"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3960" cy="28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7" name="Rectangle 6"/>
            <p:cNvSpPr>
              <a:spLocks/>
            </p:cNvSpPr>
            <p:nvPr/>
          </p:nvSpPr>
          <p:spPr bwMode="auto">
            <a:xfrm>
              <a:off x="1472" y="439"/>
              <a:ext cx="1556" cy="5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38100" tIns="38100" rIns="38100" bIns="38100" anchor="ctr"/>
            <a:lstStyle/>
            <a:p>
              <a:pPr algn="ctr">
                <a:lnSpc>
                  <a:spcPct val="80000"/>
                </a:lnSpc>
              </a:pPr>
              <a:r>
                <a:rPr lang="en-US" altLang="zh-CN" sz="1600" dirty="0">
                  <a:solidFill>
                    <a:srgbClr val="0F1146"/>
                  </a:solidFill>
                  <a:latin typeface="Comic Sans MS" charset="0"/>
                  <a:ea typeface="ヒラギノ角ゴ ProN W3" charset="0"/>
                  <a:cs typeface="ヒラギノ角ゴ ProN W3" charset="0"/>
                  <a:sym typeface="Comic Sans MS" charset="0"/>
                </a:rPr>
                <a:t>Core is positive and </a:t>
              </a:r>
              <a:r>
                <a:rPr lang="zh-CN" altLang="en-US" sz="1600" dirty="0">
                  <a:solidFill>
                    <a:srgbClr val="0F1146"/>
                  </a:solidFill>
                  <a:latin typeface="Comic Sans MS" charset="0"/>
                  <a:ea typeface="ヒラギノ角ゴ ProN W3" charset="0"/>
                  <a:cs typeface="ヒラギノ角ゴ ProN W3" charset="0"/>
                  <a:sym typeface="Comic Sans MS" charset="0"/>
                </a:rPr>
                <a:t>“</a:t>
              </a:r>
              <a:r>
                <a:rPr lang="en-US" altLang="zh-CN" sz="1600" dirty="0">
                  <a:solidFill>
                    <a:srgbClr val="0F1146"/>
                  </a:solidFill>
                  <a:latin typeface="Comic Sans MS" charset="0"/>
                  <a:ea typeface="ヒラギノ角ゴ ProN W3" charset="0"/>
                  <a:cs typeface="ヒラギノ角ゴ ProN W3" charset="0"/>
                  <a:sym typeface="Comic Sans MS" charset="0"/>
                </a:rPr>
                <a:t>proton like</a:t>
              </a:r>
              <a:r>
                <a:rPr lang="zh-CN" altLang="en-US" sz="1600" dirty="0">
                  <a:solidFill>
                    <a:srgbClr val="0F1146"/>
                  </a:solidFill>
                  <a:latin typeface="Comic Sans MS" charset="0"/>
                  <a:ea typeface="ヒラギノ角ゴ ProN W3" charset="0"/>
                  <a:cs typeface="ヒラギノ角ゴ ProN W3" charset="0"/>
                  <a:sym typeface="Comic Sans MS" charset="0"/>
                </a:rPr>
                <a:t>”</a:t>
              </a:r>
              <a:endParaRPr lang="en-US" altLang="zh-CN" sz="1600" dirty="0">
                <a:solidFill>
                  <a:srgbClr val="0F1146"/>
                </a:solidFill>
                <a:latin typeface="Comic Sans MS" charset="0"/>
                <a:ea typeface="ヒラギノ角ゴ ProN W3" charset="0"/>
                <a:cs typeface="ヒラギノ角ゴ ProN W3" charset="0"/>
                <a:sym typeface="Comic Sans MS" charset="0"/>
              </a:endParaRPr>
            </a:p>
          </p:txBody>
        </p:sp>
        <p:sp>
          <p:nvSpPr>
            <p:cNvPr id="8" name="Line 7"/>
            <p:cNvSpPr>
              <a:spLocks noChangeShapeType="1"/>
            </p:cNvSpPr>
            <p:nvPr/>
          </p:nvSpPr>
          <p:spPr bwMode="auto">
            <a:xfrm rot="10800000" flipH="1">
              <a:off x="1107" y="723"/>
              <a:ext cx="489" cy="144"/>
            </a:xfrm>
            <a:prstGeom prst="line">
              <a:avLst/>
            </a:prstGeom>
            <a:noFill/>
            <a:ln w="25400">
              <a:solidFill>
                <a:srgbClr val="0F1146"/>
              </a:solidFill>
              <a:miter lim="800000"/>
              <a:headEnd type="stealth" w="med" len="me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9" name="Rectangle 8"/>
            <p:cNvSpPr>
              <a:spLocks/>
            </p:cNvSpPr>
            <p:nvPr/>
          </p:nvSpPr>
          <p:spPr bwMode="auto">
            <a:xfrm>
              <a:off x="1770" y="901"/>
              <a:ext cx="1953" cy="5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38100" tIns="38100" rIns="38100" bIns="38100" anchor="ctr"/>
            <a:lstStyle/>
            <a:p>
              <a:pPr algn="ctr">
                <a:lnSpc>
                  <a:spcPct val="80000"/>
                </a:lnSpc>
              </a:pPr>
              <a:r>
                <a:rPr lang="en-US" altLang="zh-CN" sz="1600">
                  <a:solidFill>
                    <a:srgbClr val="0F1146"/>
                  </a:solidFill>
                  <a:latin typeface="Comic Sans MS" charset="0"/>
                  <a:ea typeface="ヒラギノ角ゴ ProN W3" charset="0"/>
                  <a:cs typeface="ヒラギノ角ゴ ProN W3" charset="0"/>
                  <a:sym typeface="Comic Sans MS" charset="0"/>
                </a:rPr>
                <a:t>Core is surrounded by negative pion cloud</a:t>
              </a:r>
            </a:p>
          </p:txBody>
        </p:sp>
        <p:sp>
          <p:nvSpPr>
            <p:cNvPr id="10" name="Line 9"/>
            <p:cNvSpPr>
              <a:spLocks noChangeShapeType="1"/>
            </p:cNvSpPr>
            <p:nvPr/>
          </p:nvSpPr>
          <p:spPr bwMode="auto">
            <a:xfrm rot="10800000" flipH="1">
              <a:off x="1532" y="1229"/>
              <a:ext cx="408" cy="777"/>
            </a:xfrm>
            <a:prstGeom prst="line">
              <a:avLst/>
            </a:prstGeom>
            <a:noFill/>
            <a:ln w="25400">
              <a:solidFill>
                <a:srgbClr val="0F1146"/>
              </a:solidFill>
              <a:miter lim="800000"/>
              <a:headEnd type="stealth" w="med" len="med"/>
              <a:tailEnd/>
            </a:ln>
            <a:extLst>
              <a:ext uri="{909E8E84-426E-40dd-AFC4-6F175D3DCCD1}">
                <a14:hiddenFill xmlns:a14="http://schemas.microsoft.com/office/drawing/2010/main">
                  <a:noFill/>
                </a14:hiddenFill>
              </a:ext>
            </a:extLst>
          </p:spPr>
          <p:txBody>
            <a:bodyPr lIns="0" tIns="0" rIns="0" bIns="0"/>
            <a:lstStyle/>
            <a:p>
              <a:endParaRPr lang="en-US"/>
            </a:p>
          </p:txBody>
        </p:sp>
      </p:grpSp>
    </p:spTree>
    <p:extLst>
      <p:ext uri="{BB962C8B-B14F-4D97-AF65-F5344CB8AC3E}">
        <p14:creationId xmlns:p14="http://schemas.microsoft.com/office/powerpoint/2010/main" val="3009465448"/>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Backup slides</a:t>
            </a:r>
            <a:br>
              <a:rPr lang="en-US" dirty="0" smtClean="0"/>
            </a:br>
            <a:r>
              <a:rPr lang="en-US" dirty="0" smtClean="0"/>
              <a:t>metal cell table</a:t>
            </a:r>
            <a:endParaRPr lang="en-US" dirty="0"/>
          </a:p>
        </p:txBody>
      </p:sp>
      <p:pic>
        <p:nvPicPr>
          <p:cNvPr id="4" name="Picture 3" descr="metal cell table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6128" y="1597013"/>
            <a:ext cx="7068537" cy="5179532"/>
          </a:xfrm>
          <a:prstGeom prst="rect">
            <a:avLst/>
          </a:prstGeom>
        </p:spPr>
      </p:pic>
    </p:spTree>
    <p:extLst>
      <p:ext uri="{BB962C8B-B14F-4D97-AF65-F5344CB8AC3E}">
        <p14:creationId xmlns:p14="http://schemas.microsoft.com/office/powerpoint/2010/main" val="250564060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backup slides</a:t>
            </a:r>
            <a:br>
              <a:rPr lang="en-US" dirty="0" smtClean="0"/>
            </a:br>
            <a:r>
              <a:rPr lang="en-US" dirty="0" smtClean="0"/>
              <a:t>metal cell table</a:t>
            </a:r>
            <a:endParaRPr lang="en-US" dirty="0"/>
          </a:p>
        </p:txBody>
      </p:sp>
      <p:pic>
        <p:nvPicPr>
          <p:cNvPr id="4" name="Picture 3" descr="metal cell table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2051" y="2071443"/>
            <a:ext cx="8717872" cy="4283456"/>
          </a:xfrm>
          <a:prstGeom prst="rect">
            <a:avLst/>
          </a:prstGeom>
        </p:spPr>
      </p:pic>
    </p:spTree>
    <p:extLst>
      <p:ext uri="{BB962C8B-B14F-4D97-AF65-F5344CB8AC3E}">
        <p14:creationId xmlns:p14="http://schemas.microsoft.com/office/powerpoint/2010/main" val="138009524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Backup slide</a:t>
            </a:r>
            <a:br>
              <a:rPr lang="en-US" dirty="0" smtClean="0"/>
            </a:br>
            <a:r>
              <a:rPr lang="en-US" dirty="0" smtClean="0"/>
              <a:t>metal cell lifetime table</a:t>
            </a:r>
            <a:endParaRPr lang="en-US" dirty="0"/>
          </a:p>
        </p:txBody>
      </p:sp>
      <p:pic>
        <p:nvPicPr>
          <p:cNvPr id="4" name="Picture 3" descr="metal cell lifetime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508789"/>
            <a:ext cx="4483392" cy="5349210"/>
          </a:xfrm>
          <a:prstGeom prst="rect">
            <a:avLst/>
          </a:prstGeom>
        </p:spPr>
      </p:pic>
      <p:pic>
        <p:nvPicPr>
          <p:cNvPr id="5" name="Picture 4" descr="metal cell lifetime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83392" y="1601197"/>
            <a:ext cx="4590034" cy="4937764"/>
          </a:xfrm>
          <a:prstGeom prst="rect">
            <a:avLst/>
          </a:prstGeom>
        </p:spPr>
      </p:pic>
    </p:spTree>
    <p:extLst>
      <p:ext uri="{BB962C8B-B14F-4D97-AF65-F5344CB8AC3E}">
        <p14:creationId xmlns:p14="http://schemas.microsoft.com/office/powerpoint/2010/main" val="303889414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Backup slides</a:t>
            </a:r>
            <a:br>
              <a:rPr lang="en-US" dirty="0" smtClean="0"/>
            </a:br>
            <a:r>
              <a:rPr lang="en-US" dirty="0" smtClean="0"/>
              <a:t>cryogenic trap</a:t>
            </a:r>
            <a:endParaRPr lang="en-US" dirty="0"/>
          </a:p>
        </p:txBody>
      </p:sp>
      <p:pic>
        <p:nvPicPr>
          <p:cNvPr id="4" name="Content Placeholder 6" descr="Cryo Fill Temp.jpg"/>
          <p:cNvPicPr>
            <a:picLocks noGrp="1" noChangeAspect="1"/>
          </p:cNvPicPr>
          <p:nvPr>
            <p:ph idx="1"/>
          </p:nvPr>
        </p:nvPicPr>
        <p:blipFill rotWithShape="1">
          <a:blip r:embed="rId2">
            <a:extLst>
              <a:ext uri="{28A0092B-C50C-407E-A947-70E740481C1C}">
                <a14:useLocalDpi xmlns:a14="http://schemas.microsoft.com/office/drawing/2010/main" val="0"/>
              </a:ext>
            </a:extLst>
          </a:blip>
          <a:srcRect t="13399" r="4972" b="3360"/>
          <a:stretch/>
        </p:blipFill>
        <p:spPr>
          <a:xfrm>
            <a:off x="451735" y="1857583"/>
            <a:ext cx="3977284" cy="4645246"/>
          </a:xfrm>
        </p:spPr>
      </p:pic>
      <p:pic>
        <p:nvPicPr>
          <p:cNvPr id="5" name="Picture 4" descr="Cryo Fill Inside.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02865" y="1857581"/>
            <a:ext cx="3483935" cy="4645247"/>
          </a:xfrm>
          <a:prstGeom prst="rect">
            <a:avLst/>
          </a:prstGeom>
        </p:spPr>
      </p:pic>
    </p:spTree>
    <p:extLst>
      <p:ext uri="{BB962C8B-B14F-4D97-AF65-F5344CB8AC3E}">
        <p14:creationId xmlns:p14="http://schemas.microsoft.com/office/powerpoint/2010/main" val="40533387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The performance of polarized </a:t>
            </a:r>
            <a:r>
              <a:rPr lang="en-US" baseline="30000" dirty="0" smtClean="0"/>
              <a:t>3</a:t>
            </a:r>
            <a:r>
              <a:rPr lang="en-US" dirty="0" smtClean="0"/>
              <a:t>He targets have increased by a factor of 30 since </a:t>
            </a:r>
            <a:r>
              <a:rPr lang="en-US" dirty="0" err="1" smtClean="0"/>
              <a:t>slac</a:t>
            </a:r>
            <a:r>
              <a:rPr lang="en-US" dirty="0" smtClean="0"/>
              <a:t> e142</a:t>
            </a:r>
            <a:endParaRPr lang="en-US" dirty="0"/>
          </a:p>
        </p:txBody>
      </p:sp>
      <p:pic>
        <p:nvPicPr>
          <p:cNvPr id="6" name="Content Placeholder 5" descr="FOMs no caption.png"/>
          <p:cNvPicPr>
            <a:picLocks noGrp="1" noChangeAspect="1"/>
          </p:cNvPicPr>
          <p:nvPr>
            <p:ph idx="1"/>
          </p:nvPr>
        </p:nvPicPr>
        <p:blipFill>
          <a:blip r:embed="rId3">
            <a:extLst>
              <a:ext uri="{28A0092B-C50C-407E-A947-70E740481C1C}">
                <a14:useLocalDpi xmlns:a14="http://schemas.microsoft.com/office/drawing/2010/main" val="0"/>
              </a:ext>
            </a:extLst>
          </a:blip>
          <a:srcRect t="2813" b="2813"/>
          <a:stretch>
            <a:fillRect/>
          </a:stretch>
        </p:blipFill>
        <p:spPr>
          <a:xfrm>
            <a:off x="268392" y="1975695"/>
            <a:ext cx="8650037" cy="4597002"/>
          </a:xfrm>
        </p:spPr>
      </p:pic>
      <p:sp>
        <p:nvSpPr>
          <p:cNvPr id="7" name="Oval 6"/>
          <p:cNvSpPr/>
          <p:nvPr/>
        </p:nvSpPr>
        <p:spPr>
          <a:xfrm>
            <a:off x="6711040" y="3260603"/>
            <a:ext cx="240293" cy="205933"/>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cxnSp>
        <p:nvCxnSpPr>
          <p:cNvPr id="9" name="Straight Arrow Connector 8"/>
          <p:cNvCxnSpPr/>
          <p:nvPr/>
        </p:nvCxnSpPr>
        <p:spPr>
          <a:xfrm>
            <a:off x="6814024" y="2642807"/>
            <a:ext cx="0" cy="566313"/>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5389425" y="2119587"/>
            <a:ext cx="2454419" cy="584776"/>
          </a:xfrm>
          <a:prstGeom prst="rect">
            <a:avLst/>
          </a:prstGeom>
          <a:noFill/>
        </p:spPr>
        <p:txBody>
          <a:bodyPr wrap="square" rtlCol="0">
            <a:spAutoFit/>
          </a:bodyPr>
          <a:lstStyle/>
          <a:p>
            <a:r>
              <a:rPr lang="en-US" sz="1600" dirty="0" smtClean="0">
                <a:solidFill>
                  <a:srgbClr val="FF0000"/>
                </a:solidFill>
              </a:rPr>
              <a:t>Demonstrated by simulated beam test</a:t>
            </a:r>
            <a:endParaRPr lang="en-US" sz="1600" dirty="0">
              <a:solidFill>
                <a:srgbClr val="FF0000"/>
              </a:solidFill>
            </a:endParaRPr>
          </a:p>
        </p:txBody>
      </p:sp>
    </p:spTree>
    <p:extLst>
      <p:ext uri="{BB962C8B-B14F-4D97-AF65-F5344CB8AC3E}">
        <p14:creationId xmlns:p14="http://schemas.microsoft.com/office/powerpoint/2010/main" val="27161092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SPIN-exchange optical pumping (</a:t>
            </a:r>
            <a:r>
              <a:rPr lang="en-US" dirty="0" err="1" smtClean="0"/>
              <a:t>seop</a:t>
            </a:r>
            <a:r>
              <a:rPr lang="en-US" dirty="0" smtClean="0"/>
              <a:t>)</a:t>
            </a:r>
            <a:endParaRPr lang="en-US" dirty="0"/>
          </a:p>
        </p:txBody>
      </p:sp>
      <p:pic>
        <p:nvPicPr>
          <p:cNvPr id="6" name="Content Placeholder 5" descr="op.png"/>
          <p:cNvPicPr>
            <a:picLocks noGrp="1" noChangeAspect="1"/>
          </p:cNvPicPr>
          <p:nvPr>
            <p:ph sz="half" idx="1"/>
          </p:nvPr>
        </p:nvPicPr>
        <p:blipFill>
          <a:blip r:embed="rId3">
            <a:extLst>
              <a:ext uri="{28A0092B-C50C-407E-A947-70E740481C1C}">
                <a14:useLocalDpi xmlns:a14="http://schemas.microsoft.com/office/drawing/2010/main" val="0"/>
              </a:ext>
            </a:extLst>
          </a:blip>
          <a:srcRect t="-19880" b="-19880"/>
          <a:stretch>
            <a:fillRect/>
          </a:stretch>
        </p:blipFill>
        <p:spPr>
          <a:xfrm>
            <a:off x="426128" y="1447799"/>
            <a:ext cx="4225254" cy="4678680"/>
          </a:xfrm>
        </p:spPr>
      </p:pic>
      <p:pic>
        <p:nvPicPr>
          <p:cNvPr id="7" name="Content Placeholder 6" descr="spin exchange.png"/>
          <p:cNvPicPr>
            <a:picLocks noGrp="1" noChangeAspect="1"/>
          </p:cNvPicPr>
          <p:nvPr>
            <p:ph sz="half" idx="2"/>
          </p:nvPr>
        </p:nvPicPr>
        <p:blipFill>
          <a:blip r:embed="rId4">
            <a:extLst>
              <a:ext uri="{28A0092B-C50C-407E-A947-70E740481C1C}">
                <a14:useLocalDpi xmlns:a14="http://schemas.microsoft.com/office/drawing/2010/main" val="0"/>
              </a:ext>
            </a:extLst>
          </a:blip>
          <a:srcRect t="-11079" b="-11079"/>
          <a:stretch>
            <a:fillRect/>
          </a:stretch>
        </p:blipFill>
        <p:spPr>
          <a:xfrm>
            <a:off x="4857348" y="1719071"/>
            <a:ext cx="3829452" cy="4132860"/>
          </a:xfrm>
        </p:spPr>
      </p:pic>
    </p:spTree>
    <p:extLst>
      <p:ext uri="{BB962C8B-B14F-4D97-AF65-F5344CB8AC3E}">
        <p14:creationId xmlns:p14="http://schemas.microsoft.com/office/powerpoint/2010/main" val="1044450053"/>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aseline="30000" dirty="0" smtClean="0"/>
              <a:t>3</a:t>
            </a:r>
            <a:r>
              <a:rPr lang="en-US" dirty="0" smtClean="0"/>
              <a:t>He spin Relaxation</a:t>
            </a:r>
            <a:endParaRPr lang="en-US" dirty="0"/>
          </a:p>
        </p:txBody>
      </p:sp>
      <p:sp>
        <p:nvSpPr>
          <p:cNvPr id="3" name="Content Placeholder 2"/>
          <p:cNvSpPr>
            <a:spLocks noGrp="1"/>
          </p:cNvSpPr>
          <p:nvPr>
            <p:ph idx="1"/>
          </p:nvPr>
        </p:nvSpPr>
        <p:spPr/>
        <p:txBody>
          <a:bodyPr/>
          <a:lstStyle/>
          <a:p>
            <a:pPr marL="114300" indent="0">
              <a:buNone/>
            </a:pPr>
            <a:r>
              <a:rPr lang="en-US" sz="2000" dirty="0" smtClean="0"/>
              <a:t>The total relaxation of 3He nucleus spin polarization due to all processes except for spin exchange:</a:t>
            </a:r>
          </a:p>
          <a:p>
            <a:endParaRPr lang="en-US" dirty="0" smtClean="0"/>
          </a:p>
          <a:p>
            <a:r>
              <a:rPr lang="en-US" sz="2000" dirty="0" smtClean="0"/>
              <a:t>Dipolar relaxation rate at 23C</a:t>
            </a:r>
          </a:p>
          <a:p>
            <a:endParaRPr lang="en-US" dirty="0"/>
          </a:p>
          <a:p>
            <a:endParaRPr lang="en-US" sz="2000" dirty="0" smtClean="0"/>
          </a:p>
          <a:p>
            <a:r>
              <a:rPr lang="en-US" sz="2000" dirty="0" smtClean="0"/>
              <a:t>Static field inhomogeneity</a:t>
            </a:r>
          </a:p>
          <a:p>
            <a:endParaRPr lang="en-US" dirty="0"/>
          </a:p>
          <a:p>
            <a:endParaRPr lang="en-US" sz="2000" dirty="0" smtClean="0"/>
          </a:p>
          <a:p>
            <a:r>
              <a:rPr lang="en-US" sz="2000" dirty="0" smtClean="0"/>
              <a:t>Wall relaxation</a:t>
            </a:r>
          </a:p>
          <a:p>
            <a:endParaRPr lang="en-US" dirty="0"/>
          </a:p>
        </p:txBody>
      </p:sp>
      <p:graphicFrame>
        <p:nvGraphicFramePr>
          <p:cNvPr id="4" name="Object 3"/>
          <p:cNvGraphicFramePr>
            <a:graphicFrameLocks noChangeAspect="1"/>
          </p:cNvGraphicFramePr>
          <p:nvPr>
            <p:extLst>
              <p:ext uri="{D42A27DB-BD31-4B8C-83A1-F6EECF244321}">
                <p14:modId xmlns:p14="http://schemas.microsoft.com/office/powerpoint/2010/main" val="3941230306"/>
              </p:ext>
            </p:extLst>
          </p:nvPr>
        </p:nvGraphicFramePr>
        <p:xfrm>
          <a:off x="2382365" y="2394731"/>
          <a:ext cx="3092880" cy="510751"/>
        </p:xfrm>
        <a:graphic>
          <a:graphicData uri="http://schemas.openxmlformats.org/presentationml/2006/ole">
            <mc:AlternateContent xmlns:mc="http://schemas.openxmlformats.org/markup-compatibility/2006">
              <mc:Choice xmlns:v="urn:schemas-microsoft-com:vml" Requires="v">
                <p:oleObj spid="_x0000_s1613" name="Equation" r:id="rId4" imgW="1384300" imgH="228600" progId="Equation.3">
                  <p:embed/>
                </p:oleObj>
              </mc:Choice>
              <mc:Fallback>
                <p:oleObj name="Equation" r:id="rId4" imgW="1384300" imgH="228600" progId="Equation.3">
                  <p:embed/>
                  <p:pic>
                    <p:nvPicPr>
                      <p:cNvPr id="0" name=""/>
                      <p:cNvPicPr/>
                      <p:nvPr/>
                    </p:nvPicPr>
                    <p:blipFill>
                      <a:blip r:embed="rId5"/>
                      <a:stretch>
                        <a:fillRect/>
                      </a:stretch>
                    </p:blipFill>
                    <p:spPr>
                      <a:xfrm>
                        <a:off x="2382365" y="2394731"/>
                        <a:ext cx="3092880" cy="510751"/>
                      </a:xfrm>
                      <a:prstGeom prst="rect">
                        <a:avLst/>
                      </a:prstGeom>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1051463846"/>
              </p:ext>
            </p:extLst>
          </p:nvPr>
        </p:nvGraphicFramePr>
        <p:xfrm>
          <a:off x="2382364" y="3272795"/>
          <a:ext cx="1953452" cy="686928"/>
        </p:xfrm>
        <a:graphic>
          <a:graphicData uri="http://schemas.openxmlformats.org/presentationml/2006/ole">
            <mc:AlternateContent xmlns:mc="http://schemas.openxmlformats.org/markup-compatibility/2006">
              <mc:Choice xmlns:v="urn:schemas-microsoft-com:vml" Requires="v">
                <p:oleObj spid="_x0000_s1614" name="Equation" r:id="rId6" imgW="1155700" imgH="406400" progId="Equation.3">
                  <p:embed/>
                </p:oleObj>
              </mc:Choice>
              <mc:Fallback>
                <p:oleObj name="Equation" r:id="rId6" imgW="1155700" imgH="406400" progId="Equation.3">
                  <p:embed/>
                  <p:pic>
                    <p:nvPicPr>
                      <p:cNvPr id="0" name=""/>
                      <p:cNvPicPr/>
                      <p:nvPr/>
                    </p:nvPicPr>
                    <p:blipFill>
                      <a:blip r:embed="rId7"/>
                      <a:stretch>
                        <a:fillRect/>
                      </a:stretch>
                    </p:blipFill>
                    <p:spPr>
                      <a:xfrm>
                        <a:off x="2382364" y="3272795"/>
                        <a:ext cx="1953452" cy="686928"/>
                      </a:xfrm>
                      <a:prstGeom prst="rect">
                        <a:avLst/>
                      </a:prstGeom>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129856385"/>
              </p:ext>
            </p:extLst>
          </p:nvPr>
        </p:nvGraphicFramePr>
        <p:xfrm>
          <a:off x="2382363" y="4457620"/>
          <a:ext cx="2760707" cy="896640"/>
        </p:xfrm>
        <a:graphic>
          <a:graphicData uri="http://schemas.openxmlformats.org/presentationml/2006/ole">
            <mc:AlternateContent xmlns:mc="http://schemas.openxmlformats.org/markup-compatibility/2006">
              <mc:Choice xmlns:v="urn:schemas-microsoft-com:vml" Requires="v">
                <p:oleObj spid="_x0000_s1615" name="Equation" r:id="rId8" imgW="1485900" imgH="482600" progId="Equation.3">
                  <p:embed/>
                </p:oleObj>
              </mc:Choice>
              <mc:Fallback>
                <p:oleObj name="Equation" r:id="rId8" imgW="1485900" imgH="482600" progId="Equation.3">
                  <p:embed/>
                  <p:pic>
                    <p:nvPicPr>
                      <p:cNvPr id="0" name=""/>
                      <p:cNvPicPr/>
                      <p:nvPr/>
                    </p:nvPicPr>
                    <p:blipFill>
                      <a:blip r:embed="rId9"/>
                      <a:stretch>
                        <a:fillRect/>
                      </a:stretch>
                    </p:blipFill>
                    <p:spPr>
                      <a:xfrm>
                        <a:off x="2382363" y="4457620"/>
                        <a:ext cx="2760707" cy="896640"/>
                      </a:xfrm>
                      <a:prstGeom prst="rect">
                        <a:avLst/>
                      </a:prstGeom>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2646903418"/>
              </p:ext>
            </p:extLst>
          </p:nvPr>
        </p:nvGraphicFramePr>
        <p:xfrm>
          <a:off x="2382364" y="5740764"/>
          <a:ext cx="1616795" cy="422854"/>
        </p:xfrm>
        <a:graphic>
          <a:graphicData uri="http://schemas.openxmlformats.org/presentationml/2006/ole">
            <mc:AlternateContent xmlns:mc="http://schemas.openxmlformats.org/markup-compatibility/2006">
              <mc:Choice xmlns:v="urn:schemas-microsoft-com:vml" Requires="v">
                <p:oleObj spid="_x0000_s1616" name="Equation" r:id="rId10" imgW="825500" imgH="215900" progId="Equation.3">
                  <p:embed/>
                </p:oleObj>
              </mc:Choice>
              <mc:Fallback>
                <p:oleObj name="Equation" r:id="rId10" imgW="825500" imgH="215900" progId="Equation.3">
                  <p:embed/>
                  <p:pic>
                    <p:nvPicPr>
                      <p:cNvPr id="0" name=""/>
                      <p:cNvPicPr/>
                      <p:nvPr/>
                    </p:nvPicPr>
                    <p:blipFill>
                      <a:blip r:embed="rId11"/>
                      <a:stretch>
                        <a:fillRect/>
                      </a:stretch>
                    </p:blipFill>
                    <p:spPr>
                      <a:xfrm>
                        <a:off x="2382364" y="5740764"/>
                        <a:ext cx="1616795" cy="422854"/>
                      </a:xfrm>
                      <a:prstGeom prst="rect">
                        <a:avLst/>
                      </a:prstGeom>
                    </p:spPr>
                  </p:pic>
                </p:oleObj>
              </mc:Fallback>
            </mc:AlternateContent>
          </a:graphicData>
        </a:graphic>
      </p:graphicFrame>
    </p:spTree>
    <p:extLst>
      <p:ext uri="{BB962C8B-B14F-4D97-AF65-F5344CB8AC3E}">
        <p14:creationId xmlns:p14="http://schemas.microsoft.com/office/powerpoint/2010/main" val="1003560714"/>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X Factor</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E. Babcock et al. reported evidence of a previously unrecognized spin relaxation </a:t>
            </a:r>
            <a:r>
              <a:rPr lang="en-US" dirty="0"/>
              <a:t>mechanism (Babcock, </a:t>
            </a:r>
            <a:r>
              <a:rPr lang="en-US" dirty="0" err="1"/>
              <a:t>Chann</a:t>
            </a:r>
            <a:r>
              <a:rPr lang="en-US" dirty="0"/>
              <a:t>, Walker, Chen and </a:t>
            </a:r>
            <a:r>
              <a:rPr lang="en-US" dirty="0" smtClean="0"/>
              <a:t>Gentile, PRL </a:t>
            </a:r>
            <a:r>
              <a:rPr lang="en-US" dirty="0"/>
              <a:t>vol. 96, pg. 083003 (2006) )</a:t>
            </a:r>
            <a:r>
              <a:rPr lang="en-US" dirty="0" smtClean="0"/>
              <a:t>:</a:t>
            </a:r>
          </a:p>
          <a:p>
            <a:pPr marL="114300" indent="0">
              <a:buNone/>
            </a:pPr>
            <a:endParaRPr lang="en-US" dirty="0"/>
          </a:p>
          <a:p>
            <a:pPr marL="114300" indent="0">
              <a:buNone/>
            </a:pPr>
            <a:endParaRPr lang="en-US" dirty="0" smtClean="0"/>
          </a:p>
          <a:p>
            <a:pPr marL="114300" indent="0">
              <a:buNone/>
            </a:pPr>
            <a:endParaRPr lang="en-US" dirty="0"/>
          </a:p>
          <a:p>
            <a:pPr marL="114300" indent="0">
              <a:buNone/>
            </a:pPr>
            <a:r>
              <a:rPr lang="en-US" dirty="0" smtClean="0"/>
              <a:t>With infinite laser power</a:t>
            </a:r>
          </a:p>
          <a:p>
            <a:pPr marL="114300" indent="0">
              <a:buNone/>
            </a:pPr>
            <a:endParaRPr lang="en-US" dirty="0"/>
          </a:p>
          <a:p>
            <a:pPr marL="114300" indent="0">
              <a:buNone/>
            </a:pPr>
            <a:endParaRPr lang="en-US" dirty="0" smtClean="0"/>
          </a:p>
          <a:p>
            <a:pPr marL="114300" indent="0">
              <a:buNone/>
            </a:pPr>
            <a:endParaRPr lang="en-US" dirty="0"/>
          </a:p>
          <a:p>
            <a:pPr marL="114300" indent="0">
              <a:buNone/>
            </a:pPr>
            <a:r>
              <a:rPr lang="en-US" dirty="0" smtClean="0"/>
              <a:t>More on this later.</a:t>
            </a:r>
          </a:p>
          <a:p>
            <a:pPr marL="114300" indent="0">
              <a:buNone/>
            </a:pPr>
            <a:endParaRPr lang="en-US" dirty="0"/>
          </a:p>
          <a:p>
            <a:pPr marL="114300" indent="0">
              <a:buNone/>
            </a:pPr>
            <a:endParaRPr lang="en-US" dirty="0"/>
          </a:p>
        </p:txBody>
      </p:sp>
      <p:pic>
        <p:nvPicPr>
          <p:cNvPr id="4" name="Picture 3" descr="pmaxwithx.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55900" y="3147369"/>
            <a:ext cx="3508877" cy="760666"/>
          </a:xfrm>
          <a:prstGeom prst="rect">
            <a:avLst/>
          </a:prstGeom>
        </p:spPr>
      </p:pic>
      <p:pic>
        <p:nvPicPr>
          <p:cNvPr id="5" name="Picture 4" descr="pmax_inf_las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14700" y="4658049"/>
            <a:ext cx="2514600" cy="927100"/>
          </a:xfrm>
          <a:prstGeom prst="rect">
            <a:avLst/>
          </a:prstGeom>
        </p:spPr>
      </p:pic>
    </p:spTree>
    <p:extLst>
      <p:ext uri="{BB962C8B-B14F-4D97-AF65-F5344CB8AC3E}">
        <p14:creationId xmlns:p14="http://schemas.microsoft.com/office/powerpoint/2010/main" val="3994917762"/>
      </p:ext>
    </p:extLst>
  </p:cSld>
  <p:clrMapOvr>
    <a:masterClrMapping/>
  </p:clrMapOvr>
  <p:timing>
    <p:tnLst>
      <p:par>
        <p:cTn xmlns:p14="http://schemas.microsoft.com/office/powerpoint/2010/mai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Apothecary">
  <a:themeElements>
    <a:clrScheme name="Apothecary">
      <a:dk1>
        <a:sysClr val="windowText" lastClr="000000"/>
      </a:dk1>
      <a:lt1>
        <a:sysClr val="window" lastClr="FFFFFF"/>
      </a:lt1>
      <a:dk2>
        <a:srgbClr val="564B3C"/>
      </a:dk2>
      <a:lt2>
        <a:srgbClr val="ECEDD1"/>
      </a:lt2>
      <a:accent1>
        <a:srgbClr val="93A299"/>
      </a:accent1>
      <a:accent2>
        <a:srgbClr val="CF543F"/>
      </a:accent2>
      <a:accent3>
        <a:srgbClr val="B5AE53"/>
      </a:accent3>
      <a:accent4>
        <a:srgbClr val="848058"/>
      </a:accent4>
      <a:accent5>
        <a:srgbClr val="E8B54D"/>
      </a:accent5>
      <a:accent6>
        <a:srgbClr val="786C71"/>
      </a:accent6>
      <a:hlink>
        <a:srgbClr val="CCCC00"/>
      </a:hlink>
      <a:folHlink>
        <a:srgbClr val="B2B2B2"/>
      </a:folHlink>
    </a:clrScheme>
    <a:fontScheme name="Apothecary">
      <a:majorFont>
        <a:latin typeface="Book Antiqua"/>
        <a:ea typeface=""/>
        <a:cs typeface=""/>
        <a:font script="Jpan" typeface="ＭＳ Ｐ明朝"/>
        <a:font script="Hang" typeface="HY견명조"/>
        <a:font script="Hans" typeface="宋体"/>
        <a:font script="Hant" typeface="新細明體"/>
        <a:font script="Arab" typeface="Times New Roman"/>
        <a:font script="Hebr" typeface="David"/>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ＭＳ ゴシック"/>
        <a:font script="Hang" typeface="HY견명조"/>
        <a:font script="Hans" typeface="微软雅黑"/>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Apothecary">
      <a:fillStyleLst>
        <a:solidFill>
          <a:schemeClr val="phClr"/>
        </a:solidFill>
        <a:gradFill rotWithShape="1">
          <a:gsLst>
            <a:gs pos="0">
              <a:schemeClr val="phClr">
                <a:tint val="1000"/>
                <a:satMod val="100000"/>
              </a:schemeClr>
            </a:gs>
            <a:gs pos="68000">
              <a:schemeClr val="phClr">
                <a:tint val="77000"/>
                <a:satMod val="100000"/>
              </a:schemeClr>
            </a:gs>
            <a:gs pos="81000">
              <a:schemeClr val="phClr">
                <a:tint val="79000"/>
                <a:satMod val="100000"/>
              </a:schemeClr>
            </a:gs>
            <a:gs pos="86000">
              <a:schemeClr val="phClr">
                <a:tint val="73000"/>
                <a:satMod val="100000"/>
              </a:schemeClr>
            </a:gs>
            <a:gs pos="100000">
              <a:schemeClr val="phClr">
                <a:tint val="35000"/>
                <a:satMod val="100000"/>
              </a:schemeClr>
            </a:gs>
          </a:gsLst>
          <a:lin ang="5400000" scaled="0"/>
        </a:gradFill>
        <a:gradFill rotWithShape="1">
          <a:gsLst>
            <a:gs pos="0">
              <a:schemeClr val="phClr">
                <a:tint val="73000"/>
                <a:shade val="100000"/>
                <a:satMod val="150000"/>
              </a:schemeClr>
            </a:gs>
            <a:gs pos="25000">
              <a:schemeClr val="phClr">
                <a:tint val="96000"/>
                <a:shade val="80000"/>
                <a:satMod val="105000"/>
              </a:schemeClr>
            </a:gs>
            <a:gs pos="38000">
              <a:schemeClr val="phClr">
                <a:tint val="96000"/>
                <a:shade val="59000"/>
                <a:satMod val="120000"/>
              </a:schemeClr>
            </a:gs>
            <a:gs pos="55000">
              <a:schemeClr val="phClr">
                <a:tint val="100000"/>
                <a:shade val="57000"/>
                <a:satMod val="120000"/>
              </a:schemeClr>
            </a:gs>
            <a:gs pos="80000">
              <a:schemeClr val="phClr">
                <a:tint val="100000"/>
                <a:shade val="56000"/>
                <a:satMod val="145000"/>
              </a:schemeClr>
            </a:gs>
            <a:gs pos="88000">
              <a:schemeClr val="phClr">
                <a:tint val="100000"/>
                <a:shade val="63000"/>
                <a:satMod val="160000"/>
              </a:schemeClr>
            </a:gs>
            <a:gs pos="100000">
              <a:schemeClr val="phClr">
                <a:tint val="99000"/>
                <a:shade val="100000"/>
                <a:satMod val="155000"/>
              </a:schemeClr>
            </a:gs>
          </a:gsLst>
          <a:lin ang="54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scene3d>
            <a:camera prst="orthographicFront">
              <a:rot lat="0" lon="0" rev="0"/>
            </a:camera>
            <a:lightRig rig="glow" dir="tl">
              <a:rot lat="0" lon="0" rev="1800000"/>
            </a:lightRig>
          </a:scene3d>
          <a:sp3d contourW="10160" prstMaterial="dkEdge">
            <a:bevelT w="0" h="0" prst="angle"/>
            <a:contourClr>
              <a:schemeClr val="phClr">
                <a:shade val="30000"/>
                <a:satMod val="150000"/>
              </a:schemeClr>
            </a:contourClr>
          </a:sp3d>
        </a:effectStyle>
        <a:effectStyle>
          <a:effectLst>
            <a:glow rad="50800">
              <a:schemeClr val="phClr">
                <a:tint val="68000"/>
                <a:shade val="93000"/>
                <a:alpha val="37000"/>
                <a:satMod val="250000"/>
              </a:schemeClr>
            </a:glow>
          </a:effectLst>
          <a:scene3d>
            <a:camera prst="orthographicFront">
              <a:rot lat="0" lon="0" rev="0"/>
            </a:camera>
            <a:lightRig rig="glow" dir="t">
              <a:rot lat="0" lon="0" rev="1800000"/>
            </a:lightRig>
          </a:scene3d>
          <a:sp3d contourW="10160" prstMaterial="dkEdge">
            <a:bevelT w="20320" h="19050" prst="angle"/>
            <a:contourClr>
              <a:schemeClr val="phClr">
                <a:shade val="30000"/>
                <a:satMod val="150000"/>
              </a:schemeClr>
            </a:contourClr>
          </a:sp3d>
        </a:effectStyle>
      </a:effectStyleLst>
      <a:bgFillStyleLst>
        <a:solidFill>
          <a:schemeClr val="phClr"/>
        </a:solidFill>
        <a:solidFill>
          <a:schemeClr val="phClr">
            <a:tint val="93000"/>
            <a:satMod val="140000"/>
          </a:schemeClr>
        </a:solidFill>
        <a:blipFill rotWithShape="1">
          <a:blip xmlns:r="http://schemas.openxmlformats.org/officeDocument/2006/relationships" r:embed="rId1">
            <a:duotone>
              <a:schemeClr val="phClr">
                <a:tint val="70000"/>
                <a:satMod val="170000"/>
              </a:schemeClr>
              <a:schemeClr val="phClr">
                <a:shade val="70000"/>
                <a:satMod val="130000"/>
              </a:schemeClr>
            </a:duotone>
          </a:blip>
          <a:tile tx="0" ty="0" sx="100000" sy="10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Apothecary.thmx</Template>
  <TotalTime>14928</TotalTime>
  <Words>2739</Words>
  <Application>Microsoft Macintosh PowerPoint</Application>
  <PresentationFormat>On-screen Show (4:3)</PresentationFormat>
  <Paragraphs>379</Paragraphs>
  <Slides>55</Slides>
  <Notes>28</Notes>
  <HiddenSlides>0</HiddenSlides>
  <MMClips>0</MMClips>
  <ScaleCrop>false</ScaleCrop>
  <HeadingPairs>
    <vt:vector size="6" baseType="variant">
      <vt:variant>
        <vt:lpstr>Theme</vt:lpstr>
      </vt:variant>
      <vt:variant>
        <vt:i4>1</vt:i4>
      </vt:variant>
      <vt:variant>
        <vt:lpstr>Embedded OLE Servers</vt:lpstr>
      </vt:variant>
      <vt:variant>
        <vt:i4>2</vt:i4>
      </vt:variant>
      <vt:variant>
        <vt:lpstr>Slide Titles</vt:lpstr>
      </vt:variant>
      <vt:variant>
        <vt:i4>55</vt:i4>
      </vt:variant>
    </vt:vector>
  </HeadingPairs>
  <TitlesOfParts>
    <vt:vector size="58" baseType="lpstr">
      <vt:lpstr>Apothecary</vt:lpstr>
      <vt:lpstr>Equation</vt:lpstr>
      <vt:lpstr>公式</vt:lpstr>
      <vt:lpstr>Next-generation Polarized 3He Targets for Electron Scattering Experiments</vt:lpstr>
      <vt:lpstr>Outline</vt:lpstr>
      <vt:lpstr>3He Target for studying neutron</vt:lpstr>
      <vt:lpstr>Traditional 3He target cell</vt:lpstr>
      <vt:lpstr>Effective luminosity</vt:lpstr>
      <vt:lpstr>The performance of polarized 3He targets have increased by a factor of 30 since slac e142</vt:lpstr>
      <vt:lpstr>SPIN-exchange optical pumping (seop)</vt:lpstr>
      <vt:lpstr>3He spin Relaxation</vt:lpstr>
      <vt:lpstr>X Factor</vt:lpstr>
      <vt:lpstr>Adiabatic fast passage (afp)</vt:lpstr>
      <vt:lpstr>Adiabatic fast passage</vt:lpstr>
      <vt:lpstr>AFP losses</vt:lpstr>
      <vt:lpstr>Pulsed nuclear magnetic resonance (pnmr)</vt:lpstr>
      <vt:lpstr>Electron paramagnetic resonance (epr)</vt:lpstr>
      <vt:lpstr>Spinup</vt:lpstr>
      <vt:lpstr>spindown</vt:lpstr>
      <vt:lpstr>Initial spinup</vt:lpstr>
      <vt:lpstr>The k-3he spin-exchange rate constant</vt:lpstr>
      <vt:lpstr>Maximum achievable 3He polarization</vt:lpstr>
      <vt:lpstr>The x factor hot relaxation method</vt:lpstr>
      <vt:lpstr>The x factor Single temperature methods</vt:lpstr>
      <vt:lpstr>Errors and weighted average</vt:lpstr>
      <vt:lpstr>Possible temperature dependence</vt:lpstr>
      <vt:lpstr>Metal end windows</vt:lpstr>
      <vt:lpstr>Mainz results</vt:lpstr>
      <vt:lpstr>New cell design with metal end windows</vt:lpstr>
      <vt:lpstr>Metal cell fabrication</vt:lpstr>
      <vt:lpstr>METAL CELLS WITH OFHC COPPER</vt:lpstr>
      <vt:lpstr>Cells with other materials</vt:lpstr>
      <vt:lpstr>Experimental setup: Optics</vt:lpstr>
      <vt:lpstr>Experimental setup: Gradient coils</vt:lpstr>
      <vt:lpstr>Magic angle</vt:lpstr>
      <vt:lpstr>Experimental setup: PNMR setup</vt:lpstr>
      <vt:lpstr>Spindowns with multiple sampling rates</vt:lpstr>
      <vt:lpstr>Extracting true lifetime</vt:lpstr>
      <vt:lpstr>Relaxation measurement results: tyrion</vt:lpstr>
      <vt:lpstr>Relaxation measurement results: SPOOL PIECE</vt:lpstr>
      <vt:lpstr>Vertical metal cells: goldfinger and cupid</vt:lpstr>
      <vt:lpstr>Vertical metal cells: goldrush </vt:lpstr>
      <vt:lpstr>Effects of field inhomogeneities</vt:lpstr>
      <vt:lpstr>pure pyrex control cell: pyrah</vt:lpstr>
      <vt:lpstr>Horizontal cells: goldenvec</vt:lpstr>
      <vt:lpstr>goldenvec2</vt:lpstr>
      <vt:lpstr>Ge180 cells: goldenvec180 and goldenvec360</vt:lpstr>
      <vt:lpstr>Test on transition glass</vt:lpstr>
      <vt:lpstr>The glass or the annealing</vt:lpstr>
      <vt:lpstr>Goldfinger180</vt:lpstr>
      <vt:lpstr>Pyrex cells with titanium</vt:lpstr>
      <vt:lpstr>Pyrex cells with titanium</vt:lpstr>
      <vt:lpstr>Thank you!</vt:lpstr>
      <vt:lpstr>Elastic form factor of neutron</vt:lpstr>
      <vt:lpstr>Backup slides metal cell table</vt:lpstr>
      <vt:lpstr>backup slides metal cell table</vt:lpstr>
      <vt:lpstr>Backup slide metal cell lifetime table</vt:lpstr>
      <vt:lpstr>Backup slides cryogenic trap</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Yunxiao Wang</dc:creator>
  <cp:lastModifiedBy>Yunxiao Wang</cp:lastModifiedBy>
  <cp:revision>212</cp:revision>
  <dcterms:created xsi:type="dcterms:W3CDTF">2016-08-21T00:02:42Z</dcterms:created>
  <dcterms:modified xsi:type="dcterms:W3CDTF">2016-11-16T05:53:18Z</dcterms:modified>
</cp:coreProperties>
</file>